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7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5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13D03-2873-49B2-B9F9-C87B94F31190}" type="datetimeFigureOut">
              <a:rPr lang="en-US" smtClean="0"/>
              <a:pPr/>
              <a:t>7/14/2012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DDEEE-9C1D-46C6-9ABE-64D601CCBE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FDDEEE-9C1D-46C6-9ABE-64D601CCBE2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A4DEE-7B71-43CE-A6FC-3E28E8E5C9A0}" type="datetime1">
              <a:rPr lang="en-US" smtClean="0"/>
              <a:pPr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332A-8725-41DC-AF3B-15E11B847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866C-E939-4027-91D1-0CE850FEDDD4}" type="datetime1">
              <a:rPr lang="en-US" smtClean="0"/>
              <a:pPr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332A-8725-41DC-AF3B-15E11B847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95E9-3C1C-4373-A057-CCF9D6823354}" type="datetime1">
              <a:rPr lang="en-US" smtClean="0"/>
              <a:pPr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332A-8725-41DC-AF3B-15E11B847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163ED-BB0E-4473-9D5A-358962279E47}" type="datetime1">
              <a:rPr lang="en-US" smtClean="0"/>
              <a:pPr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332A-8725-41DC-AF3B-15E11B847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D6F54-B4C0-4329-8067-3D7FDEF7B2ED}" type="datetime1">
              <a:rPr lang="en-US" smtClean="0"/>
              <a:pPr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332A-8725-41DC-AF3B-15E11B847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3288-243E-44B3-A833-802DAB3BFD1D}" type="datetime1">
              <a:rPr lang="en-US" smtClean="0"/>
              <a:pPr/>
              <a:t>7/14/2012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332A-8725-41DC-AF3B-15E11B847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3AA72-1938-4D56-AD10-8DFAFCC8406F}" type="datetime1">
              <a:rPr lang="en-US" smtClean="0"/>
              <a:pPr/>
              <a:t>7/14/2012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332A-8725-41DC-AF3B-15E11B847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868E7-A436-4A17-B826-4BFD6D38C07F}" type="datetime1">
              <a:rPr lang="en-US" smtClean="0"/>
              <a:pPr/>
              <a:t>7/14/2012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332A-8725-41DC-AF3B-15E11B847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285F-F92C-4A8D-B535-9728D6B0A591}" type="datetime1">
              <a:rPr lang="en-US" smtClean="0"/>
              <a:pPr/>
              <a:t>7/14/2012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332A-8725-41DC-AF3B-15E11B847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79B4E-193E-4BFF-BBE1-3DDE2684FE15}" type="datetime1">
              <a:rPr lang="en-US" smtClean="0"/>
              <a:pPr/>
              <a:t>7/14/2012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332A-8725-41DC-AF3B-15E11B847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C991-3849-4EE0-BDD8-5A38B5E4A3EC}" type="datetime1">
              <a:rPr lang="en-US" smtClean="0"/>
              <a:pPr/>
              <a:t>7/14/2012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332A-8725-41DC-AF3B-15E11B847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D9716-E978-4815-9666-8E3A09DBBBE0}" type="datetime1">
              <a:rPr lang="en-US" smtClean="0"/>
              <a:pPr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NBPATEL SHAREE JAVAHARLAL VIDHYALAYA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4332A-8725-41DC-AF3B-15E11B8476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8" descr="http://t2.gstatic.com/images?q=tbn:ANd9GcSuGdyt-cpcxUclUZnJ1OPdYghx8IPF495z6le77UWC2RMCoCj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95636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143000" y="1295400"/>
            <a:ext cx="800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શ્રી જવાહરલાલ વિદ્યાલય સરપદડ </a:t>
            </a:r>
            <a:endParaRPr lang="en-US" sz="4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6600" y="24384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gu-IN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વિષય  સંસ્કૃત  , સામાજીક વિજ્ઞાન  </a:t>
            </a:r>
            <a:endParaRPr lang="en-US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72200" y="5105400"/>
            <a:ext cx="15247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u-IN" dirty="0" smtClean="0"/>
              <a:t>એન.બી.પટેલ </a:t>
            </a:r>
            <a:endParaRPr lang="en-US" dirty="0"/>
          </a:p>
        </p:txBody>
      </p:sp>
      <p:sp>
        <p:nvSpPr>
          <p:cNvPr id="11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492875"/>
            <a:ext cx="4876800" cy="365125"/>
          </a:xfrm>
        </p:spPr>
        <p:txBody>
          <a:bodyPr/>
          <a:lstStyle/>
          <a:p>
            <a:r>
              <a:rPr lang="en-US" sz="2000" dirty="0" smtClean="0">
                <a:solidFill>
                  <a:srgbClr val="FF0000"/>
                </a:solidFill>
              </a:rPr>
              <a:t>NBPATEL SHAREE JAVAHARLAL VIDHYALAYA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81000"/>
            <a:ext cx="8991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i-IN" sz="3200" b="1" dirty="0" smtClean="0">
                <a:solidFill>
                  <a:srgbClr val="FF00FF"/>
                </a:solidFill>
              </a:rPr>
              <a:t>को धर्मो भूतदया किं सौख्यं नित्यमरोगिता जगति !</a:t>
            </a:r>
            <a:endParaRPr lang="en-US" sz="3200" b="1" dirty="0" smtClean="0">
              <a:solidFill>
                <a:srgbClr val="FF00FF"/>
              </a:solidFill>
            </a:endParaRPr>
          </a:p>
          <a:p>
            <a:r>
              <a:rPr lang="hi-IN" sz="3200" b="1" dirty="0" smtClean="0">
                <a:solidFill>
                  <a:srgbClr val="FF00FF"/>
                </a:solidFill>
              </a:rPr>
              <a:t>क: स्नेह: सद्भाव: किं पाण्डित्यं परिच्छेद: !!</a:t>
            </a:r>
            <a:endParaRPr lang="en-US" sz="3200" b="1" dirty="0">
              <a:solidFill>
                <a:srgbClr val="FF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1336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b="1" dirty="0" smtClean="0">
                <a:solidFill>
                  <a:srgbClr val="FF0000"/>
                </a:solidFill>
              </a:rPr>
              <a:t>भूतदया</a:t>
            </a:r>
            <a:r>
              <a:rPr lang="hi-IN" sz="2800" b="1" dirty="0" smtClean="0"/>
              <a:t> </a:t>
            </a:r>
            <a:r>
              <a:rPr lang="en-US" sz="2800" b="1" dirty="0" smtClean="0"/>
              <a:t>=</a:t>
            </a:r>
            <a:r>
              <a:rPr lang="gu-IN" sz="2800" b="1" dirty="0"/>
              <a:t> </a:t>
            </a:r>
            <a:r>
              <a:rPr lang="gu-IN" sz="2800" b="1" dirty="0" smtClean="0"/>
              <a:t>પ્રાણિમાત્ર પ્રત્યે કરુણા </a:t>
            </a:r>
            <a:r>
              <a:rPr lang="hi-IN" sz="2800" b="1" dirty="0" smtClean="0">
                <a:solidFill>
                  <a:srgbClr val="FF0000"/>
                </a:solidFill>
              </a:rPr>
              <a:t>सौख्यम्</a:t>
            </a:r>
            <a:r>
              <a:rPr lang="en-US" sz="2800" b="1" dirty="0" smtClean="0"/>
              <a:t> =</a:t>
            </a:r>
            <a:r>
              <a:rPr lang="gu-IN" sz="2800" b="1" dirty="0"/>
              <a:t> </a:t>
            </a:r>
            <a:r>
              <a:rPr lang="gu-IN" sz="2800" b="1" dirty="0" smtClean="0"/>
              <a:t>સુખ</a:t>
            </a:r>
            <a:endParaRPr lang="en-US" sz="2800" b="1" dirty="0"/>
          </a:p>
          <a:p>
            <a:r>
              <a:rPr lang="hi-IN" sz="2800" b="1" dirty="0" smtClean="0">
                <a:solidFill>
                  <a:srgbClr val="FF0000"/>
                </a:solidFill>
              </a:rPr>
              <a:t>परिच्छेद: </a:t>
            </a:r>
            <a:r>
              <a:rPr lang="en-US" sz="2800" b="1" dirty="0" smtClean="0"/>
              <a:t>=</a:t>
            </a:r>
            <a:r>
              <a:rPr lang="gu-IN" sz="2800" b="1" dirty="0" smtClean="0"/>
              <a:t> નિશ્ચય.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0" y="32004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b="1" dirty="0" smtClean="0">
                <a:solidFill>
                  <a:srgbClr val="7030A0"/>
                </a:solidFill>
              </a:rPr>
              <a:t>नित्यमरोगिता</a:t>
            </a:r>
            <a:r>
              <a:rPr lang="hi-IN" sz="2800" b="1" dirty="0" smtClean="0"/>
              <a:t> = नित्यम् + अरोगिता</a:t>
            </a:r>
            <a:endParaRPr lang="en-US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426720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3600" b="1" dirty="0" smtClean="0">
                <a:solidFill>
                  <a:srgbClr val="002060"/>
                </a:solidFill>
              </a:rPr>
              <a:t>ધર્મ કયો છે ? પ્રાણિમાત્ર પ્રત્યે કરુણા રાખવી. જગતમાં સુખ કયું છે ? કાયમી નિરોગી રહેવું તે. સ્નેહ કયો છે ? સદ્ભાવના. પંડિતાઇ કઇ કહેવાય ? નિશ્ચય.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76600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NBPATEL SHAREE JAVAHARLAL VIDHYALAYA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81000"/>
            <a:ext cx="9296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i-IN" sz="3200" b="1" dirty="0" smtClean="0">
                <a:solidFill>
                  <a:srgbClr val="FF00FF"/>
                </a:solidFill>
              </a:rPr>
              <a:t>नुपाभिषेके जलमाहरन्त्या हस्ताच्च्युतो हेमघटस्तरुण्या:!</a:t>
            </a:r>
            <a:endParaRPr lang="en-US" sz="3200" b="1" dirty="0" smtClean="0">
              <a:solidFill>
                <a:srgbClr val="FF00FF"/>
              </a:solidFill>
            </a:endParaRPr>
          </a:p>
          <a:p>
            <a:r>
              <a:rPr lang="hi-IN" sz="3200" b="1" dirty="0" smtClean="0">
                <a:solidFill>
                  <a:srgbClr val="FF00FF"/>
                </a:solidFill>
              </a:rPr>
              <a:t>सोपानमार्गेण करोति शब्दं ठठं ठठं ठं ठठठं ठठं ठ: !!</a:t>
            </a:r>
            <a:endParaRPr lang="en-US" sz="3200" b="1" dirty="0">
              <a:solidFill>
                <a:srgbClr val="FF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75260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b="1" dirty="0" smtClean="0">
                <a:solidFill>
                  <a:srgbClr val="FF0000"/>
                </a:solidFill>
              </a:rPr>
              <a:t>नुपाभिषेके</a:t>
            </a:r>
            <a:r>
              <a:rPr lang="hi-IN" sz="2800" b="1" dirty="0" smtClean="0"/>
              <a:t> </a:t>
            </a:r>
            <a:r>
              <a:rPr lang="en-US" sz="2800" b="1" dirty="0" smtClean="0"/>
              <a:t>=</a:t>
            </a:r>
            <a:r>
              <a:rPr lang="gu-IN" sz="2800" b="1" dirty="0"/>
              <a:t> </a:t>
            </a:r>
            <a:r>
              <a:rPr lang="gu-IN" sz="2800" b="1" dirty="0" smtClean="0"/>
              <a:t>રાજાના અભિષેક સમયે </a:t>
            </a:r>
          </a:p>
          <a:p>
            <a:r>
              <a:rPr lang="hi-IN" sz="2800" b="1" dirty="0" smtClean="0">
                <a:solidFill>
                  <a:srgbClr val="FF0000"/>
                </a:solidFill>
              </a:rPr>
              <a:t>आहरन्त्या</a:t>
            </a:r>
            <a:r>
              <a:rPr lang="en-US" sz="2800" b="1" dirty="0" smtClean="0"/>
              <a:t> =</a:t>
            </a:r>
            <a:r>
              <a:rPr lang="gu-IN" sz="2800" b="1" dirty="0"/>
              <a:t> </a:t>
            </a:r>
            <a:r>
              <a:rPr lang="gu-IN" sz="2800" b="1" dirty="0" smtClean="0"/>
              <a:t>લઇને આવતી </a:t>
            </a:r>
            <a:r>
              <a:rPr lang="hi-IN" sz="2800" b="1" dirty="0" smtClean="0">
                <a:solidFill>
                  <a:srgbClr val="FF0000"/>
                </a:solidFill>
              </a:rPr>
              <a:t>अच्च्युतो</a:t>
            </a:r>
            <a:r>
              <a:rPr lang="gu-IN" sz="2800" b="1" dirty="0" smtClean="0"/>
              <a:t> = છટકેલો </a:t>
            </a:r>
            <a:endParaRPr lang="en-US" sz="2800" b="1" dirty="0"/>
          </a:p>
          <a:p>
            <a:r>
              <a:rPr lang="hi-IN" sz="2800" b="1" dirty="0" smtClean="0">
                <a:solidFill>
                  <a:srgbClr val="FF0000"/>
                </a:solidFill>
              </a:rPr>
              <a:t>हेमघट</a:t>
            </a:r>
            <a:r>
              <a:rPr lang="gu-IN" sz="2800" b="1" dirty="0" smtClean="0">
                <a:solidFill>
                  <a:srgbClr val="FF0000"/>
                </a:solidFill>
              </a:rPr>
              <a:t>:</a:t>
            </a:r>
            <a:r>
              <a:rPr lang="hi-IN" sz="2800" b="1" dirty="0" smtClean="0"/>
              <a:t> </a:t>
            </a:r>
            <a:r>
              <a:rPr lang="en-US" sz="2800" b="1" dirty="0" smtClean="0"/>
              <a:t>=</a:t>
            </a:r>
            <a:r>
              <a:rPr lang="gu-IN" sz="2800" b="1" dirty="0" smtClean="0"/>
              <a:t> સોનાનો ઘડો </a:t>
            </a:r>
            <a:r>
              <a:rPr lang="hi-IN" sz="2800" b="1" dirty="0" smtClean="0">
                <a:solidFill>
                  <a:srgbClr val="FF0000"/>
                </a:solidFill>
              </a:rPr>
              <a:t>सोपान</a:t>
            </a:r>
            <a:r>
              <a:rPr lang="gu-IN" sz="2800" b="1" dirty="0" smtClean="0">
                <a:solidFill>
                  <a:srgbClr val="FF0000"/>
                </a:solidFill>
              </a:rPr>
              <a:t>:</a:t>
            </a:r>
            <a:r>
              <a:rPr lang="gu-IN" sz="2800" b="1" dirty="0" smtClean="0"/>
              <a:t> = પગથિયાં </a:t>
            </a:r>
            <a:r>
              <a:rPr lang="hi-IN" sz="2800" b="1" dirty="0" smtClean="0">
                <a:solidFill>
                  <a:srgbClr val="FF0000"/>
                </a:solidFill>
              </a:rPr>
              <a:t>शब्दम्</a:t>
            </a:r>
            <a:r>
              <a:rPr lang="gu-IN" sz="2800" b="1" dirty="0" smtClean="0">
                <a:solidFill>
                  <a:srgbClr val="FF0000"/>
                </a:solidFill>
              </a:rPr>
              <a:t> </a:t>
            </a:r>
            <a:r>
              <a:rPr lang="gu-IN" sz="2800" b="1" dirty="0" smtClean="0"/>
              <a:t>= અવાજ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0" y="32004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b="1" dirty="0" smtClean="0">
                <a:solidFill>
                  <a:srgbClr val="7030A0"/>
                </a:solidFill>
              </a:rPr>
              <a:t>जलमाहरन्त्या</a:t>
            </a:r>
            <a:r>
              <a:rPr lang="hi-IN" sz="2800" b="1" dirty="0" smtClean="0"/>
              <a:t> = जलम् + आहरन्त्या</a:t>
            </a:r>
            <a:endParaRPr lang="en-US" sz="2800" b="1" dirty="0"/>
          </a:p>
          <a:p>
            <a:r>
              <a:rPr lang="hi-IN" sz="2800" b="1" dirty="0" smtClean="0">
                <a:solidFill>
                  <a:srgbClr val="7030A0"/>
                </a:solidFill>
              </a:rPr>
              <a:t>हस्ताच्च्युतो</a:t>
            </a:r>
            <a:r>
              <a:rPr lang="hi-IN" sz="2800" b="1" dirty="0" smtClean="0"/>
              <a:t> = हस्तात+ अच्च्युतो</a:t>
            </a:r>
            <a:endParaRPr lang="en-US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457200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3600" b="1" dirty="0" smtClean="0">
                <a:solidFill>
                  <a:srgbClr val="002060"/>
                </a:solidFill>
              </a:rPr>
              <a:t>રાજાના અભિષેક સમયે પાણી લઇને આવતી યુવતીના હાથમાંથી છટકેલો સોનાનો ઘડો પગથિયાંના માર્ગે અવાજ કરે છે ઠઠં ઠઠં ઠં ઠઠઠં ઠઠં ઠ: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>
                <a:solidFill>
                  <a:schemeClr val="tx1"/>
                </a:solidFill>
              </a:rPr>
              <a:t>NBPATEL SHAREE JAVAHARLAL VIDHYALAYA</a:t>
            </a:r>
            <a:endParaRPr lang="en-US" b="1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8" descr="http://t1.gstatic.com/images?q=tbn:ANd9GcSXPRQG_4HoYsVrCmYK6LbrFMidHyR_GB_QaxH6ByEJXwxQElw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779" cy="6858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5" name="TextBox 4"/>
          <p:cNvSpPr txBox="1"/>
          <p:nvPr/>
        </p:nvSpPr>
        <p:spPr>
          <a:xfrm>
            <a:off x="2667000" y="2286000"/>
            <a:ext cx="3429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વિષય સંસ્કૃત </a:t>
            </a:r>
            <a:endParaRPr lang="en-US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733801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hi-IN" sz="7200" dirty="0"/>
              <a:t>जयन्ति ते</a:t>
            </a:r>
            <a:endParaRPr lang="en-US" sz="54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19400" y="685800"/>
            <a:ext cx="3657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gu-IN" sz="44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ધોરણ  ૧૦</a:t>
            </a:r>
            <a:endParaRPr lang="en-US" sz="4400" b="1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NBPATEL SHAREE JAVAHARLAL VIDHYALAYA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81000"/>
            <a:ext cx="8991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i-IN" sz="3200" b="1" dirty="0">
                <a:solidFill>
                  <a:srgbClr val="FF00FF"/>
                </a:solidFill>
              </a:rPr>
              <a:t>जयन्ति ते सुकृतिनो रससिद्धा: कवीश्र्वरा: !</a:t>
            </a:r>
            <a:r>
              <a:rPr lang="en-US" sz="3200" b="1" dirty="0" smtClean="0">
                <a:solidFill>
                  <a:srgbClr val="FF00FF"/>
                </a:solidFill>
              </a:rPr>
              <a:t> </a:t>
            </a:r>
            <a:r>
              <a:rPr lang="hi-IN" sz="3200" b="1" dirty="0">
                <a:solidFill>
                  <a:srgbClr val="FF00FF"/>
                </a:solidFill>
              </a:rPr>
              <a:t> </a:t>
            </a:r>
            <a:endParaRPr lang="en-US" sz="3200" b="1" dirty="0">
              <a:solidFill>
                <a:srgbClr val="FF00FF"/>
              </a:solidFill>
            </a:endParaRPr>
          </a:p>
          <a:p>
            <a:r>
              <a:rPr lang="hi-IN" sz="3200" b="1" dirty="0">
                <a:solidFill>
                  <a:srgbClr val="FF00FF"/>
                </a:solidFill>
              </a:rPr>
              <a:t>नास्ति येषां यश:काये जरामरणजं भयम् !!</a:t>
            </a:r>
            <a:r>
              <a:rPr lang="en-US" sz="3200" b="1" dirty="0" smtClean="0">
                <a:solidFill>
                  <a:srgbClr val="FF00FF"/>
                </a:solidFill>
              </a:rPr>
              <a:t> </a:t>
            </a:r>
            <a:r>
              <a:rPr lang="hi-IN" sz="3200" b="1" dirty="0">
                <a:solidFill>
                  <a:srgbClr val="FF00FF"/>
                </a:solidFill>
              </a:rPr>
              <a:t> </a:t>
            </a:r>
            <a:endParaRPr lang="en-US" sz="3200" b="1" dirty="0">
              <a:solidFill>
                <a:srgbClr val="FF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1336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b="1" dirty="0" smtClean="0">
                <a:solidFill>
                  <a:srgbClr val="FF0000"/>
                </a:solidFill>
              </a:rPr>
              <a:t>यश:काये</a:t>
            </a:r>
            <a:r>
              <a:rPr lang="hi-IN" sz="2800" b="1" dirty="0" smtClean="0"/>
              <a:t> </a:t>
            </a:r>
            <a:r>
              <a:rPr lang="en-US" sz="2800" b="1" dirty="0" smtClean="0"/>
              <a:t>=</a:t>
            </a:r>
            <a:r>
              <a:rPr lang="gu-IN" sz="2800" b="1" dirty="0"/>
              <a:t> </a:t>
            </a:r>
            <a:r>
              <a:rPr lang="gu-IN" sz="2800" b="1" dirty="0" smtClean="0"/>
              <a:t>યશરૂપી દેહને</a:t>
            </a:r>
            <a:r>
              <a:rPr lang="en-US" sz="2800" b="1" dirty="0" smtClean="0"/>
              <a:t>     </a:t>
            </a:r>
            <a:r>
              <a:rPr lang="hi-IN" sz="2800" b="1" dirty="0" smtClean="0">
                <a:solidFill>
                  <a:srgbClr val="FF0000"/>
                </a:solidFill>
              </a:rPr>
              <a:t>जरा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=</a:t>
            </a:r>
            <a:r>
              <a:rPr lang="gu-IN" sz="2800" b="1" dirty="0"/>
              <a:t> </a:t>
            </a:r>
            <a:r>
              <a:rPr lang="gu-IN" sz="2800" b="1" dirty="0" smtClean="0"/>
              <a:t>ધડપણ</a:t>
            </a:r>
            <a:endParaRPr lang="en-US" sz="2800" b="1" dirty="0"/>
          </a:p>
          <a:p>
            <a:r>
              <a:rPr lang="hi-IN" sz="2800" b="1" dirty="0" smtClean="0">
                <a:solidFill>
                  <a:srgbClr val="FF0000"/>
                </a:solidFill>
              </a:rPr>
              <a:t>सुकृतिनो</a:t>
            </a:r>
            <a:r>
              <a:rPr lang="hi-IN" sz="2800" b="1" dirty="0" smtClean="0"/>
              <a:t> </a:t>
            </a:r>
            <a:r>
              <a:rPr lang="en-US" sz="2800" b="1" dirty="0" smtClean="0"/>
              <a:t>=</a:t>
            </a:r>
            <a:r>
              <a:rPr lang="gu-IN" sz="2800" b="1" dirty="0" smtClean="0"/>
              <a:t> શ્રેષ્ઠ કર્મ કરનારા </a:t>
            </a:r>
            <a:endParaRPr lang="en-US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3378875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3600" b="1" dirty="0">
                <a:solidFill>
                  <a:srgbClr val="002060"/>
                </a:solidFill>
              </a:rPr>
              <a:t>જેમના યશરૂપી દેહને ધડપણ અને મરણનો </a:t>
            </a:r>
            <a:r>
              <a:rPr lang="gu-IN" sz="3600" b="1" dirty="0" smtClean="0">
                <a:solidFill>
                  <a:srgbClr val="002060"/>
                </a:solidFill>
              </a:rPr>
              <a:t>ભય </a:t>
            </a:r>
            <a:r>
              <a:rPr lang="gu-IN" sz="3600" b="1" dirty="0">
                <a:solidFill>
                  <a:srgbClr val="002060"/>
                </a:solidFill>
              </a:rPr>
              <a:t>નથી , તે શ્રેષ્ઠ કર્મ કરનારા અને રસનિરૂપણમાં સિદ્ધહસ્ત એવા શ્રેષ્ઠ કવિઓ વિજયી બને છે 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24200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NBPATEL SHAREE JAVAHARLAL VIDHYALAYA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81000"/>
            <a:ext cx="8991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i-IN" sz="3200" b="1" dirty="0" smtClean="0">
                <a:solidFill>
                  <a:srgbClr val="FF00FF"/>
                </a:solidFill>
              </a:rPr>
              <a:t>किं कुलेन विशालेन विध्य़ाहीनस्य देहिन: !</a:t>
            </a:r>
            <a:endParaRPr lang="en-US" sz="3200" b="1" dirty="0" smtClean="0">
              <a:solidFill>
                <a:srgbClr val="FF00FF"/>
              </a:solidFill>
            </a:endParaRPr>
          </a:p>
          <a:p>
            <a:r>
              <a:rPr lang="hi-IN" sz="3200" b="1" dirty="0" smtClean="0">
                <a:solidFill>
                  <a:srgbClr val="FF00FF"/>
                </a:solidFill>
              </a:rPr>
              <a:t>अकुलिनोड्पि विध्यावान्देवैरपि स पूज्यते !!</a:t>
            </a:r>
            <a:endParaRPr lang="en-US" sz="3200" b="1" dirty="0">
              <a:solidFill>
                <a:srgbClr val="FF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1336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b="1" dirty="0" smtClean="0">
                <a:solidFill>
                  <a:srgbClr val="FF0000"/>
                </a:solidFill>
              </a:rPr>
              <a:t>विध्य़ाहीन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  <a:r>
              <a:rPr lang="hi-IN" sz="2800" b="1" dirty="0" smtClean="0"/>
              <a:t> </a:t>
            </a:r>
            <a:r>
              <a:rPr lang="en-US" sz="2800" b="1" dirty="0" smtClean="0"/>
              <a:t>=</a:t>
            </a:r>
            <a:r>
              <a:rPr lang="gu-IN" sz="2800" b="1" dirty="0"/>
              <a:t> </a:t>
            </a:r>
            <a:r>
              <a:rPr lang="gu-IN" sz="2800" b="1" dirty="0" smtClean="0"/>
              <a:t>વિદ્યા વિનાના </a:t>
            </a:r>
            <a:r>
              <a:rPr lang="hi-IN" sz="2800" b="1" dirty="0" smtClean="0">
                <a:solidFill>
                  <a:srgbClr val="FF0000"/>
                </a:solidFill>
              </a:rPr>
              <a:t>देहिन:</a:t>
            </a:r>
            <a:r>
              <a:rPr lang="en-US" sz="2800" b="1" dirty="0" smtClean="0"/>
              <a:t> =</a:t>
            </a:r>
            <a:r>
              <a:rPr lang="gu-IN" sz="2800" b="1" dirty="0"/>
              <a:t> </a:t>
            </a:r>
            <a:r>
              <a:rPr lang="gu-IN" sz="2800" b="1" dirty="0" smtClean="0"/>
              <a:t>દેહધારી</a:t>
            </a:r>
            <a:endParaRPr lang="en-US" sz="2800" b="1" dirty="0"/>
          </a:p>
          <a:p>
            <a:r>
              <a:rPr lang="hi-IN" sz="2800" b="1" dirty="0" smtClean="0">
                <a:solidFill>
                  <a:srgbClr val="FF0000"/>
                </a:solidFill>
              </a:rPr>
              <a:t>अकुलिन</a:t>
            </a:r>
            <a:r>
              <a:rPr lang="gu-IN" sz="2800" b="1" dirty="0" smtClean="0">
                <a:solidFill>
                  <a:srgbClr val="FF0000"/>
                </a:solidFill>
              </a:rPr>
              <a:t>:</a:t>
            </a:r>
            <a:r>
              <a:rPr lang="hi-IN" sz="2800" b="1" dirty="0" smtClean="0"/>
              <a:t> </a:t>
            </a:r>
            <a:r>
              <a:rPr lang="en-US" sz="2800" b="1" dirty="0" smtClean="0"/>
              <a:t>=</a:t>
            </a:r>
            <a:r>
              <a:rPr lang="gu-IN" sz="2800" b="1" dirty="0" smtClean="0"/>
              <a:t> હલકા કુળમાં જન્મેલો 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0" y="32004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b="1" dirty="0" smtClean="0">
                <a:solidFill>
                  <a:schemeClr val="accent6">
                    <a:lumMod val="50000"/>
                  </a:schemeClr>
                </a:solidFill>
              </a:rPr>
              <a:t>अकुलिनोड्पि</a:t>
            </a:r>
            <a:r>
              <a:rPr lang="hi-IN" sz="2800" b="1" dirty="0" smtClean="0"/>
              <a:t> = अकुलिन</a:t>
            </a:r>
            <a:r>
              <a:rPr lang="gu-IN" sz="2800" b="1" dirty="0" smtClean="0"/>
              <a:t>:</a:t>
            </a:r>
            <a:r>
              <a:rPr lang="hi-IN" sz="2800" b="1" dirty="0" smtClean="0"/>
              <a:t>+ अपि</a:t>
            </a:r>
            <a:endParaRPr lang="en-US" sz="2800" b="1" dirty="0"/>
          </a:p>
          <a:p>
            <a:r>
              <a:rPr lang="hi-IN" sz="2800" b="1" dirty="0" smtClean="0">
                <a:solidFill>
                  <a:schemeClr val="accent6">
                    <a:lumMod val="50000"/>
                  </a:schemeClr>
                </a:solidFill>
              </a:rPr>
              <a:t>विध्यावान्देवैरपि</a:t>
            </a:r>
            <a:r>
              <a:rPr lang="hi-IN" sz="2800" b="1" dirty="0" smtClean="0">
                <a:solidFill>
                  <a:srgbClr val="00FF00"/>
                </a:solidFill>
              </a:rPr>
              <a:t> </a:t>
            </a:r>
            <a:r>
              <a:rPr lang="hi-IN" sz="2800" b="1" dirty="0" smtClean="0"/>
              <a:t>= विध्यावान्+ देव</a:t>
            </a:r>
            <a:r>
              <a:rPr lang="gu-IN" sz="2800" b="1" dirty="0" smtClean="0"/>
              <a:t>:</a:t>
            </a:r>
            <a:r>
              <a:rPr lang="hi-IN" sz="2800" b="1" dirty="0" smtClean="0"/>
              <a:t> + अपि 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45720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3600" b="1" dirty="0" smtClean="0">
                <a:solidFill>
                  <a:srgbClr val="0070C0"/>
                </a:solidFill>
              </a:rPr>
              <a:t>વિદ્યા વિનાના માણસને વિશાળ કુળનું શું કામ ? જે હલકા કુળમાં જન્મેલો હોવાછતાં વિદ્યાવાળો છે તે દેવો વડે પણ પૂજાય છે </a:t>
            </a:r>
            <a:endParaRPr lang="en-US" sz="3600" b="1" dirty="0">
              <a:solidFill>
                <a:srgbClr val="0070C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24200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NBPATEL SHAREE JAVAHARLAL VIDHYALAYA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81000"/>
            <a:ext cx="8991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i-IN" sz="3200" b="1" dirty="0" smtClean="0">
                <a:solidFill>
                  <a:srgbClr val="FF00FF"/>
                </a:solidFill>
              </a:rPr>
              <a:t>यथा ह्येकेन चक्रेण न रथस्य गतिर्भवेत् ! </a:t>
            </a:r>
            <a:endParaRPr lang="en-US" sz="3200" b="1" dirty="0" smtClean="0">
              <a:solidFill>
                <a:srgbClr val="FF00FF"/>
              </a:solidFill>
            </a:endParaRPr>
          </a:p>
          <a:p>
            <a:r>
              <a:rPr lang="hi-IN" sz="3200" b="1" dirty="0" smtClean="0">
                <a:solidFill>
                  <a:srgbClr val="FF00FF"/>
                </a:solidFill>
              </a:rPr>
              <a:t>तथा पुरुषकारेण विना दैवं न सिध्यति !!</a:t>
            </a:r>
            <a:r>
              <a:rPr lang="en-US" sz="3200" b="1" dirty="0" smtClean="0">
                <a:solidFill>
                  <a:srgbClr val="FF00FF"/>
                </a:solidFill>
              </a:rPr>
              <a:t> </a:t>
            </a:r>
            <a:r>
              <a:rPr lang="hi-IN" sz="3200" b="1" dirty="0" smtClean="0">
                <a:solidFill>
                  <a:srgbClr val="FF00FF"/>
                </a:solidFill>
              </a:rPr>
              <a:t> </a:t>
            </a:r>
            <a:endParaRPr lang="en-US" sz="3200" b="1" dirty="0">
              <a:solidFill>
                <a:srgbClr val="FF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1336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b="1" dirty="0" smtClean="0">
                <a:solidFill>
                  <a:srgbClr val="FF0000"/>
                </a:solidFill>
              </a:rPr>
              <a:t>चक्रेण</a:t>
            </a:r>
            <a:r>
              <a:rPr lang="hi-IN" sz="2800" b="1" dirty="0" smtClean="0"/>
              <a:t> </a:t>
            </a:r>
            <a:r>
              <a:rPr lang="en-US" sz="2800" b="1" dirty="0" smtClean="0"/>
              <a:t>=</a:t>
            </a:r>
            <a:r>
              <a:rPr lang="gu-IN" sz="2800" b="1" dirty="0" smtClean="0"/>
              <a:t> પૈડાથી </a:t>
            </a:r>
            <a:r>
              <a:rPr lang="hi-IN" sz="2800" b="1" dirty="0" smtClean="0">
                <a:solidFill>
                  <a:srgbClr val="FF0000"/>
                </a:solidFill>
              </a:rPr>
              <a:t>पुरुषकारेण</a:t>
            </a:r>
            <a:r>
              <a:rPr lang="en-US" sz="2800" b="1" dirty="0" smtClean="0"/>
              <a:t> =</a:t>
            </a:r>
            <a:r>
              <a:rPr lang="gu-IN" sz="2800" b="1" dirty="0" smtClean="0"/>
              <a:t> પુરુષાર્થ</a:t>
            </a:r>
            <a:endParaRPr lang="en-US" sz="2800" b="1" dirty="0"/>
          </a:p>
          <a:p>
            <a:r>
              <a:rPr lang="hi-IN" sz="2800" b="1" dirty="0" smtClean="0">
                <a:solidFill>
                  <a:srgbClr val="FF0000"/>
                </a:solidFill>
              </a:rPr>
              <a:t>दैवम्</a:t>
            </a:r>
            <a:r>
              <a:rPr lang="hi-IN" sz="2800" b="1" dirty="0" smtClean="0"/>
              <a:t> </a:t>
            </a:r>
            <a:r>
              <a:rPr lang="en-US" sz="2800" b="1" dirty="0" smtClean="0"/>
              <a:t>=</a:t>
            </a:r>
            <a:r>
              <a:rPr lang="gu-IN" sz="2800" b="1" dirty="0" smtClean="0"/>
              <a:t> ભાગ્ય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0" y="32004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b="1" dirty="0" smtClean="0">
                <a:solidFill>
                  <a:srgbClr val="7030A0"/>
                </a:solidFill>
              </a:rPr>
              <a:t>ह्येकेन </a:t>
            </a:r>
            <a:r>
              <a:rPr lang="hi-IN" sz="2800" b="1" dirty="0" smtClean="0"/>
              <a:t>= हि+ एकेन</a:t>
            </a:r>
            <a:endParaRPr lang="en-US" sz="2800" b="1" dirty="0"/>
          </a:p>
          <a:p>
            <a:r>
              <a:rPr lang="hi-IN" sz="2800" b="1" dirty="0" smtClean="0">
                <a:solidFill>
                  <a:srgbClr val="7030A0"/>
                </a:solidFill>
              </a:rPr>
              <a:t>गतिर्भवेत्</a:t>
            </a:r>
            <a:r>
              <a:rPr lang="hi-IN" sz="2800" b="1" dirty="0" smtClean="0"/>
              <a:t> = गति:+भवेत्</a:t>
            </a:r>
            <a:endParaRPr lang="en-US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45720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3600" b="1" dirty="0" smtClean="0">
                <a:solidFill>
                  <a:srgbClr val="0070C0"/>
                </a:solidFill>
              </a:rPr>
              <a:t>ખરેખર જેમ એક પૈડાથી રથની ગતિ ન થાય ,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gu-IN" sz="3600" b="1" dirty="0" smtClean="0">
                <a:solidFill>
                  <a:srgbClr val="0070C0"/>
                </a:solidFill>
              </a:rPr>
              <a:t>તેમ પુરુષાર્થ વિના ભાગ્ય સફળ થતું નથી</a:t>
            </a:r>
            <a:endParaRPr lang="en-US" sz="3600" b="1" dirty="0">
              <a:solidFill>
                <a:srgbClr val="0070C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NBPATEL SHAREE JAVAHARLAL VIDHYALAYA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81000"/>
            <a:ext cx="8991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i-IN" sz="3200" b="1" dirty="0" smtClean="0">
                <a:solidFill>
                  <a:srgbClr val="FF00FF"/>
                </a:solidFill>
              </a:rPr>
              <a:t>पौरुषं नो हलं ज्ञेयं संड्कल्पो बीजमुतमम् !</a:t>
            </a:r>
            <a:endParaRPr lang="en-US" sz="3200" b="1" dirty="0" smtClean="0">
              <a:solidFill>
                <a:srgbClr val="FF00FF"/>
              </a:solidFill>
            </a:endParaRPr>
          </a:p>
          <a:p>
            <a:r>
              <a:rPr lang="hi-IN" sz="3200" b="1" dirty="0" smtClean="0">
                <a:solidFill>
                  <a:srgbClr val="FF00FF"/>
                </a:solidFill>
              </a:rPr>
              <a:t>श्रद्धा तोयं तथा क्षेत्रं जीवनं कर्षका वयम् !!</a:t>
            </a:r>
            <a:endParaRPr lang="en-US" sz="3200" b="1" dirty="0">
              <a:solidFill>
                <a:srgbClr val="FF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7526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b="1" dirty="0" smtClean="0">
                <a:solidFill>
                  <a:srgbClr val="FF0000"/>
                </a:solidFill>
              </a:rPr>
              <a:t>पौरुषम्</a:t>
            </a:r>
            <a:r>
              <a:rPr lang="hi-IN" sz="2800" b="1" dirty="0" smtClean="0"/>
              <a:t> </a:t>
            </a:r>
            <a:r>
              <a:rPr lang="en-US" sz="2800" b="1" dirty="0" smtClean="0"/>
              <a:t>=</a:t>
            </a:r>
            <a:r>
              <a:rPr lang="gu-IN" sz="2800" b="1" dirty="0"/>
              <a:t> </a:t>
            </a:r>
            <a:r>
              <a:rPr lang="gu-IN" sz="2800" b="1" dirty="0" smtClean="0"/>
              <a:t>પુરુષાર્થ </a:t>
            </a:r>
            <a:r>
              <a:rPr lang="hi-IN" sz="2800" b="1" dirty="0" smtClean="0">
                <a:solidFill>
                  <a:srgbClr val="FF0000"/>
                </a:solidFill>
              </a:rPr>
              <a:t>संड्कल्प:</a:t>
            </a:r>
            <a:r>
              <a:rPr lang="en-US" sz="2800" b="1" dirty="0" smtClean="0"/>
              <a:t> =</a:t>
            </a:r>
            <a:r>
              <a:rPr lang="gu-IN" sz="2800" b="1" dirty="0"/>
              <a:t> </a:t>
            </a:r>
            <a:r>
              <a:rPr lang="gu-IN" sz="2800" b="1" dirty="0" smtClean="0"/>
              <a:t>નિશ્ચય</a:t>
            </a:r>
            <a:endParaRPr lang="en-US" sz="2800" b="1" dirty="0"/>
          </a:p>
          <a:p>
            <a:r>
              <a:rPr lang="hi-IN" sz="2800" b="1" dirty="0" smtClean="0">
                <a:solidFill>
                  <a:srgbClr val="FF0000"/>
                </a:solidFill>
              </a:rPr>
              <a:t>तोयम्</a:t>
            </a:r>
            <a:r>
              <a:rPr lang="hi-IN" sz="2800" b="1" dirty="0" smtClean="0"/>
              <a:t> </a:t>
            </a:r>
            <a:r>
              <a:rPr lang="en-US" sz="2800" b="1" dirty="0" smtClean="0"/>
              <a:t>=</a:t>
            </a:r>
            <a:r>
              <a:rPr lang="gu-IN" sz="2800" b="1" dirty="0" smtClean="0"/>
              <a:t> પાણી</a:t>
            </a:r>
            <a:r>
              <a:rPr lang="hi-IN" sz="2800" b="1" dirty="0" smtClean="0"/>
              <a:t> </a:t>
            </a:r>
            <a:r>
              <a:rPr lang="hi-IN" sz="2800" b="1" dirty="0" smtClean="0">
                <a:solidFill>
                  <a:srgbClr val="FF0000"/>
                </a:solidFill>
              </a:rPr>
              <a:t>क्षेत्रम्</a:t>
            </a:r>
            <a:r>
              <a:rPr lang="hi-IN" sz="2800" b="1" dirty="0" smtClean="0"/>
              <a:t> = </a:t>
            </a:r>
            <a:r>
              <a:rPr lang="gu-IN" sz="2800" b="1" dirty="0" smtClean="0"/>
              <a:t>ખેતર</a:t>
            </a:r>
            <a:r>
              <a:rPr lang="hi-IN" sz="2800" b="1" dirty="0" smtClean="0"/>
              <a:t>  </a:t>
            </a:r>
            <a:r>
              <a:rPr lang="hi-IN" sz="2800" b="1" dirty="0" smtClean="0">
                <a:solidFill>
                  <a:srgbClr val="FF0000"/>
                </a:solidFill>
              </a:rPr>
              <a:t>कर्षका:</a:t>
            </a:r>
            <a:r>
              <a:rPr lang="hi-IN" sz="2800" b="1" dirty="0" smtClean="0"/>
              <a:t> = </a:t>
            </a:r>
            <a:r>
              <a:rPr lang="gu-IN" sz="2800" b="1" dirty="0" smtClean="0"/>
              <a:t>ખેડુત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0" y="32004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b="1" dirty="0" smtClean="0">
                <a:solidFill>
                  <a:srgbClr val="7030A0"/>
                </a:solidFill>
              </a:rPr>
              <a:t>बीजमुतमम्</a:t>
            </a:r>
            <a:r>
              <a:rPr lang="hi-IN" sz="2800" b="1" dirty="0" smtClean="0"/>
              <a:t> = बीजम्+ उतमम्</a:t>
            </a:r>
            <a:endParaRPr lang="en-US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44196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3600" b="1" dirty="0" smtClean="0">
                <a:solidFill>
                  <a:srgbClr val="0070C0"/>
                </a:solidFill>
              </a:rPr>
              <a:t>પુરુષાર્થ આપણું હળ છે; નિશ્ચય (આપણું) ઉત્તમ બીજ છે; શ્રદ્ધા (આપણું) પાણી છે; તેમજ જીવનને (આપણું) ખેતર જાણવું. આપણે ખેડુત છીએ.</a:t>
            </a:r>
            <a:endParaRPr lang="en-US" sz="3600" b="1" dirty="0" smtClean="0">
              <a:solidFill>
                <a:srgbClr val="0070C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00400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NBPATEL SHAREE JAVAHARLAL VIDHYALAYA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81000"/>
            <a:ext cx="8991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i-IN" sz="3200" b="1" dirty="0" smtClean="0">
                <a:solidFill>
                  <a:srgbClr val="FF00FF"/>
                </a:solidFill>
              </a:rPr>
              <a:t>क्षणश: कणशश्र्चैववि</a:t>
            </a:r>
            <a:r>
              <a:rPr lang="gu-IN" sz="3200" b="1" dirty="0" smtClean="0">
                <a:solidFill>
                  <a:srgbClr val="FF00FF"/>
                </a:solidFill>
              </a:rPr>
              <a:t>દ્યા</a:t>
            </a:r>
            <a:r>
              <a:rPr lang="hi-IN" sz="3200" b="1" dirty="0" smtClean="0">
                <a:solidFill>
                  <a:srgbClr val="FF00FF"/>
                </a:solidFill>
              </a:rPr>
              <a:t>मर्थ च साधयेत !</a:t>
            </a:r>
            <a:endParaRPr lang="en-US" sz="3200" b="1" dirty="0" smtClean="0">
              <a:solidFill>
                <a:srgbClr val="FF00FF"/>
              </a:solidFill>
            </a:endParaRPr>
          </a:p>
          <a:p>
            <a:r>
              <a:rPr lang="hi-IN" sz="3200" b="1" dirty="0" smtClean="0">
                <a:solidFill>
                  <a:srgbClr val="FF00FF"/>
                </a:solidFill>
              </a:rPr>
              <a:t>क्षणत्यागे कुतो विधा कणत्यागे कुतो धनम् !!</a:t>
            </a:r>
            <a:endParaRPr lang="en-US" sz="3200" b="1" dirty="0">
              <a:solidFill>
                <a:srgbClr val="FF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1336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b="1" dirty="0" smtClean="0">
                <a:solidFill>
                  <a:srgbClr val="FF0000"/>
                </a:solidFill>
              </a:rPr>
              <a:t>साधयेत</a:t>
            </a:r>
            <a:r>
              <a:rPr lang="hi-IN" sz="2800" b="1" dirty="0" smtClean="0"/>
              <a:t> </a:t>
            </a:r>
            <a:r>
              <a:rPr lang="en-US" sz="2800" b="1" dirty="0" smtClean="0"/>
              <a:t>=</a:t>
            </a:r>
            <a:r>
              <a:rPr lang="gu-IN" sz="2800" b="1" dirty="0" smtClean="0"/>
              <a:t> પ્રાપ્ત કરવાં જોઇએ </a:t>
            </a:r>
            <a:r>
              <a:rPr lang="hi-IN" sz="2800" b="1" dirty="0" smtClean="0">
                <a:solidFill>
                  <a:srgbClr val="FF0000"/>
                </a:solidFill>
              </a:rPr>
              <a:t>कुत</a:t>
            </a:r>
            <a:r>
              <a:rPr lang="gu-IN" sz="2800" b="1" dirty="0" smtClean="0">
                <a:solidFill>
                  <a:srgbClr val="FF0000"/>
                </a:solidFill>
              </a:rPr>
              <a:t>:</a:t>
            </a:r>
            <a:r>
              <a:rPr lang="hi-IN" sz="2800" b="1" dirty="0" smtClean="0"/>
              <a:t> </a:t>
            </a:r>
            <a:r>
              <a:rPr lang="en-US" sz="2800" b="1" dirty="0" smtClean="0"/>
              <a:t>=</a:t>
            </a:r>
            <a:r>
              <a:rPr lang="gu-IN" sz="2800" b="1" dirty="0" smtClean="0"/>
              <a:t> કયાથી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0" y="3200400"/>
            <a:ext cx="91440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/>
          </a:p>
          <a:p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342900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3600" b="1" dirty="0" smtClean="0">
                <a:solidFill>
                  <a:srgbClr val="002060"/>
                </a:solidFill>
              </a:rPr>
              <a:t>ક્ષણ ક્ષણ વડે અને કણ કણ વડે વિદ્યા અને ધન પ્રાપ્ત કરવાં જોઇએ; ક્ષણનો ત્યાગ કરનારને</a:t>
            </a:r>
            <a:r>
              <a:rPr lang="hi-IN" sz="3600" b="1" dirty="0" smtClean="0">
                <a:solidFill>
                  <a:srgbClr val="002060"/>
                </a:solidFill>
              </a:rPr>
              <a:t> </a:t>
            </a:r>
            <a:r>
              <a:rPr lang="gu-IN" sz="3600" b="1" dirty="0" smtClean="0">
                <a:solidFill>
                  <a:srgbClr val="002060"/>
                </a:solidFill>
              </a:rPr>
              <a:t>વિદ્યા કયાથી મળે ? કણનો ત્યાગ કરનારને ધન કયાથી મળે ?</a:t>
            </a:r>
            <a:endParaRPr lang="en-US" sz="3600" b="1" dirty="0" smtClean="0">
              <a:solidFill>
                <a:srgbClr val="00206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NBPATEL SHAREE JAVAHARLAL VIDHYALAYA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81000"/>
            <a:ext cx="89916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i-IN" sz="3200" b="1" dirty="0" smtClean="0">
                <a:solidFill>
                  <a:srgbClr val="FF00FF"/>
                </a:solidFill>
              </a:rPr>
              <a:t>काक: पद्मवने रति न कुरुते हंसो न कुपोदके</a:t>
            </a:r>
            <a:endParaRPr lang="en-US" sz="3200" b="1" dirty="0" smtClean="0">
              <a:solidFill>
                <a:srgbClr val="FF00FF"/>
              </a:solidFill>
            </a:endParaRPr>
          </a:p>
          <a:p>
            <a:r>
              <a:rPr lang="hi-IN" sz="3200" b="1" dirty="0" smtClean="0">
                <a:solidFill>
                  <a:srgbClr val="FF00FF"/>
                </a:solidFill>
              </a:rPr>
              <a:t>मूर्ख: पण्डितसड्गमे न रमते दासो न सिंहासने !</a:t>
            </a:r>
            <a:endParaRPr lang="en-US" sz="3200" b="1" dirty="0" smtClean="0">
              <a:solidFill>
                <a:srgbClr val="FF00FF"/>
              </a:solidFill>
            </a:endParaRPr>
          </a:p>
          <a:p>
            <a:r>
              <a:rPr lang="hi-IN" sz="3200" b="1" dirty="0" smtClean="0">
                <a:solidFill>
                  <a:srgbClr val="FF00FF"/>
                </a:solidFill>
              </a:rPr>
              <a:t>दुष्ट: सज्जनसड्गमे न सहते नीचं जनं सेवते </a:t>
            </a:r>
            <a:endParaRPr lang="en-US" sz="3200" b="1" dirty="0" smtClean="0">
              <a:solidFill>
                <a:srgbClr val="FF00FF"/>
              </a:solidFill>
            </a:endParaRPr>
          </a:p>
          <a:p>
            <a:r>
              <a:rPr lang="hi-IN" sz="3200" b="1" dirty="0" smtClean="0">
                <a:solidFill>
                  <a:srgbClr val="FF00FF"/>
                </a:solidFill>
              </a:rPr>
              <a:t>या यस्य प्रकृति: स्वभावनियता केनपि नत्यज्यते !!</a:t>
            </a:r>
            <a:endParaRPr lang="en-US" sz="3200" b="1" dirty="0">
              <a:solidFill>
                <a:srgbClr val="FF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14600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u-IN" sz="3600" b="1" dirty="0" smtClean="0">
                <a:solidFill>
                  <a:srgbClr val="002060"/>
                </a:solidFill>
              </a:rPr>
              <a:t>કાગળો કમળોના વન પર અને હંસ કૂવાના પાણી પર પ્રીતિ રાખતો નથી; મૂર્ખ માણસ પંડિતોના સંગમાં અને સેવક સિંહાસન પર પ્રસન્ન થતોનથી; દુર્જન સજ્જનનો સંગ સહન કરતો નથી; તે હલકા માણસને સેવે છે.જે જેની  સ્વભાવથી નક્કીથયેલી પ્રકૃતિ હોય છે તે કોઇના વડે પણ ત્યજાતી નથી.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581400" cy="365125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NBPATEL SHAREE JAVAHARLAL VIDHYALAYA</a:t>
            </a:r>
            <a:endParaRPr 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609600"/>
            <a:ext cx="9144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b="1" dirty="0" smtClean="0">
                <a:solidFill>
                  <a:srgbClr val="FF00FF"/>
                </a:solidFill>
              </a:rPr>
              <a:t>काक:</a:t>
            </a:r>
            <a:r>
              <a:rPr lang="hi-IN" sz="2800" b="1" dirty="0" smtClean="0"/>
              <a:t> </a:t>
            </a:r>
            <a:r>
              <a:rPr lang="en-US" sz="2800" b="1" dirty="0" smtClean="0"/>
              <a:t>=</a:t>
            </a:r>
            <a:r>
              <a:rPr lang="gu-IN" sz="2800" b="1" dirty="0"/>
              <a:t> </a:t>
            </a:r>
            <a:r>
              <a:rPr lang="gu-IN" sz="2800" b="1" dirty="0" smtClean="0"/>
              <a:t>કાગળો </a:t>
            </a:r>
          </a:p>
          <a:p>
            <a:r>
              <a:rPr lang="hi-IN" sz="2800" b="1" dirty="0" smtClean="0">
                <a:solidFill>
                  <a:srgbClr val="FF00FF"/>
                </a:solidFill>
              </a:rPr>
              <a:t>पद्मवने </a:t>
            </a:r>
            <a:r>
              <a:rPr lang="en-US" sz="2800" b="1" dirty="0" smtClean="0"/>
              <a:t>=</a:t>
            </a:r>
            <a:r>
              <a:rPr lang="gu-IN" sz="2800" b="1" dirty="0" smtClean="0"/>
              <a:t> સુખ </a:t>
            </a:r>
          </a:p>
          <a:p>
            <a:r>
              <a:rPr lang="hi-IN" sz="2800" b="1" dirty="0" smtClean="0">
                <a:solidFill>
                  <a:srgbClr val="FF00FF"/>
                </a:solidFill>
              </a:rPr>
              <a:t>रति</a:t>
            </a:r>
            <a:r>
              <a:rPr lang="gu-IN" sz="2800" b="1" dirty="0" smtClean="0">
                <a:solidFill>
                  <a:srgbClr val="FF00FF"/>
                </a:solidFill>
              </a:rPr>
              <a:t> </a:t>
            </a:r>
            <a:r>
              <a:rPr lang="gu-IN" sz="2800" b="1" dirty="0" smtClean="0"/>
              <a:t>= પ્રીતિ</a:t>
            </a:r>
            <a:r>
              <a:rPr lang="gu-IN" sz="2800" b="1" dirty="0" smtClean="0">
                <a:solidFill>
                  <a:srgbClr val="FF00FF"/>
                </a:solidFill>
              </a:rPr>
              <a:t>  </a:t>
            </a:r>
          </a:p>
          <a:p>
            <a:r>
              <a:rPr lang="hi-IN" sz="2800" b="1" dirty="0" smtClean="0">
                <a:solidFill>
                  <a:srgbClr val="FF00FF"/>
                </a:solidFill>
              </a:rPr>
              <a:t>कुपोदके</a:t>
            </a:r>
            <a:r>
              <a:rPr lang="gu-IN" sz="2800" b="1" dirty="0" smtClean="0">
                <a:solidFill>
                  <a:srgbClr val="FF00FF"/>
                </a:solidFill>
              </a:rPr>
              <a:t> </a:t>
            </a:r>
            <a:r>
              <a:rPr lang="gu-IN" sz="2800" b="1" dirty="0" smtClean="0"/>
              <a:t>= કૂવાના પાણીમા </a:t>
            </a:r>
            <a:endParaRPr lang="en-US" sz="2800" b="1" dirty="0"/>
          </a:p>
          <a:p>
            <a:r>
              <a:rPr lang="hi-IN" sz="2800" b="1" dirty="0" smtClean="0">
                <a:solidFill>
                  <a:srgbClr val="FF00FF"/>
                </a:solidFill>
              </a:rPr>
              <a:t>न रमते </a:t>
            </a:r>
            <a:r>
              <a:rPr lang="en-US" sz="2800" b="1" dirty="0" smtClean="0"/>
              <a:t>=</a:t>
            </a:r>
            <a:r>
              <a:rPr lang="gu-IN" sz="2800" b="1" dirty="0" smtClean="0"/>
              <a:t> પ્રસન્ન થતોનથી.</a:t>
            </a:r>
            <a:r>
              <a:rPr lang="hi-IN" sz="2800" b="1" dirty="0" smtClean="0">
                <a:solidFill>
                  <a:srgbClr val="FF00FF"/>
                </a:solidFill>
              </a:rPr>
              <a:t> </a:t>
            </a:r>
            <a:endParaRPr lang="gu-IN" sz="2800" b="1" dirty="0" smtClean="0">
              <a:solidFill>
                <a:srgbClr val="FF00FF"/>
              </a:solidFill>
            </a:endParaRPr>
          </a:p>
          <a:p>
            <a:r>
              <a:rPr lang="hi-IN" sz="2800" b="1" dirty="0" smtClean="0">
                <a:solidFill>
                  <a:srgbClr val="FF00FF"/>
                </a:solidFill>
              </a:rPr>
              <a:t>नीचम्</a:t>
            </a:r>
            <a:r>
              <a:rPr lang="gu-IN" sz="2800" b="1" dirty="0" smtClean="0"/>
              <a:t> = હલકા</a:t>
            </a:r>
          </a:p>
          <a:p>
            <a:r>
              <a:rPr lang="hi-IN" sz="2800" b="1" dirty="0" smtClean="0">
                <a:solidFill>
                  <a:srgbClr val="FF00FF"/>
                </a:solidFill>
              </a:rPr>
              <a:t>प्रकृति:</a:t>
            </a:r>
            <a:r>
              <a:rPr lang="gu-IN" sz="2800" b="1" dirty="0" smtClean="0">
                <a:solidFill>
                  <a:srgbClr val="FF00FF"/>
                </a:solidFill>
              </a:rPr>
              <a:t> </a:t>
            </a:r>
            <a:r>
              <a:rPr lang="gu-IN" sz="2800" b="1" dirty="0" smtClean="0"/>
              <a:t>= સ્વભાવ  </a:t>
            </a:r>
          </a:p>
          <a:p>
            <a:r>
              <a:rPr lang="hi-IN" sz="2800" b="1" dirty="0" smtClean="0">
                <a:solidFill>
                  <a:srgbClr val="FF00FF"/>
                </a:solidFill>
              </a:rPr>
              <a:t>स्वभावनियता</a:t>
            </a:r>
            <a:r>
              <a:rPr lang="gu-IN" sz="2800" b="1" dirty="0" smtClean="0">
                <a:solidFill>
                  <a:srgbClr val="FF00FF"/>
                </a:solidFill>
              </a:rPr>
              <a:t> </a:t>
            </a:r>
            <a:r>
              <a:rPr lang="gu-IN" sz="2800" b="1" dirty="0" smtClean="0"/>
              <a:t>= સ્વભાવથી નક્કીથયેલી 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0" y="4456093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b="1" dirty="0" smtClean="0">
                <a:solidFill>
                  <a:schemeClr val="accent5">
                    <a:lumMod val="50000"/>
                  </a:schemeClr>
                </a:solidFill>
              </a:rPr>
              <a:t>कुपोदके</a:t>
            </a:r>
            <a:r>
              <a:rPr lang="hi-IN" sz="2800" b="1" dirty="0" smtClean="0"/>
              <a:t> = कुप</a:t>
            </a:r>
            <a:r>
              <a:rPr lang="gu-IN" sz="2800" b="1" dirty="0" smtClean="0"/>
              <a:t>:</a:t>
            </a:r>
            <a:r>
              <a:rPr lang="hi-IN" sz="2800" b="1" dirty="0" smtClean="0"/>
              <a:t> + उदके </a:t>
            </a:r>
            <a:endParaRPr lang="gu-IN" sz="2800" b="1" dirty="0" smtClean="0"/>
          </a:p>
          <a:p>
            <a:r>
              <a:rPr lang="hi-IN" sz="2800" b="1" dirty="0" smtClean="0">
                <a:solidFill>
                  <a:schemeClr val="accent5">
                    <a:lumMod val="50000"/>
                  </a:schemeClr>
                </a:solidFill>
              </a:rPr>
              <a:t>केनपि  </a:t>
            </a:r>
            <a:r>
              <a:rPr lang="hi-IN" sz="2800" b="1" dirty="0" smtClean="0"/>
              <a:t>= केन  + अपि</a:t>
            </a:r>
            <a:endParaRPr lang="en-US" sz="2800" b="1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76600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NBPATEL SHAREE JAVAHARLAL VIDHYALAYA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601</Words>
  <Application>Microsoft Office PowerPoint</Application>
  <PresentationFormat>On-screen Show (4:3)</PresentationFormat>
  <Paragraphs>76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RAM</dc:creator>
  <cp:lastModifiedBy>RAM</cp:lastModifiedBy>
  <cp:revision>30</cp:revision>
  <dcterms:created xsi:type="dcterms:W3CDTF">2012-06-29T10:01:52Z</dcterms:created>
  <dcterms:modified xsi:type="dcterms:W3CDTF">2012-07-14T12:53:18Z</dcterms:modified>
</cp:coreProperties>
</file>