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02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64C8D-0693-40F7-A6D1-535FFC8F7828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1F7B1-4C8C-4279-A506-2B2838C7BB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34B69-A095-4B1A-993B-4C0D6DD281CB}" type="datetime1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9D54-AF7C-42FF-BEC1-CE6A260F2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0FEF-125B-43A2-B842-409652112EAC}" type="datetime1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9D54-AF7C-42FF-BEC1-CE6A260F2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D2F8A-0E25-4085-9CF3-61476C7418A3}" type="datetime1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9D54-AF7C-42FF-BEC1-CE6A260F2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BC956-12E8-47B4-856D-26051E0A2B73}" type="datetime1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9D54-AF7C-42FF-BEC1-CE6A260F2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AF42-3D51-4D4C-A30D-1A5BA95990EE}" type="datetime1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9D54-AF7C-42FF-BEC1-CE6A260F2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C956A-9E25-42F0-A0D0-C5E7632EC67C}" type="datetime1">
              <a:rPr lang="en-US" smtClean="0"/>
              <a:t>6/20/2012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9D54-AF7C-42FF-BEC1-CE6A260F2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C5371-1F47-4374-B4B9-2297FE78A3B3}" type="datetime1">
              <a:rPr lang="en-US" smtClean="0"/>
              <a:t>6/20/2012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9D54-AF7C-42FF-BEC1-CE6A260F2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9AA41-BE6C-45F8-9D2C-D258D43555A8}" type="datetime1">
              <a:rPr lang="en-US" smtClean="0"/>
              <a:t>6/20/2012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9D54-AF7C-42FF-BEC1-CE6A260F2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FB907-D444-4B0A-B507-17C797CBC2E3}" type="datetime1">
              <a:rPr lang="en-US" smtClean="0"/>
              <a:t>6/20/2012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9D54-AF7C-42FF-BEC1-CE6A260F2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6043A-0E3E-44FA-A6A6-72D36DB1C4C4}" type="datetime1">
              <a:rPr lang="en-US" smtClean="0"/>
              <a:t>6/20/2012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9D54-AF7C-42FF-BEC1-CE6A260F2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4C59F-8BE3-4D7A-8395-BC3F765EAD9F}" type="datetime1">
              <a:rPr lang="en-US" smtClean="0"/>
              <a:t>6/20/2012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99D54-AF7C-42FF-BEC1-CE6A260F23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15995-0C2E-45FC-BC11-253AEEA6259A}" type="datetime1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99D54-AF7C-42FF-BEC1-CE6A260F23A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8" descr="http://t2.gstatic.com/images?q=tbn:ANd9GcSuGdyt-cpcxUclUZnJ1OPdYghx8IPF495z6le77UWC2RMCoCj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95636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143000" y="1295400"/>
            <a:ext cx="800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શ્રી જવાહરલાલ વિદ્યાલય સરપદડ </a:t>
            </a:r>
            <a:endParaRPr lang="en-US" sz="4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6600" y="24384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gu-IN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વિષય  સંસ્કૃત  , સામાજીક વિજ્ઞાન  </a:t>
            </a:r>
            <a:endParaRPr lang="en-US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72200" y="5105400"/>
            <a:ext cx="15247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u-IN" dirty="0" smtClean="0"/>
              <a:t>એન.બી.પટેલ </a:t>
            </a:r>
            <a:endParaRPr lang="en-US" dirty="0"/>
          </a:p>
        </p:txBody>
      </p:sp>
      <p:sp>
        <p:nvSpPr>
          <p:cNvPr id="11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492875"/>
            <a:ext cx="4876800" cy="365125"/>
          </a:xfrm>
        </p:spPr>
        <p:txBody>
          <a:bodyPr/>
          <a:lstStyle/>
          <a:p>
            <a:r>
              <a:rPr lang="en-US" sz="2000" dirty="0" smtClean="0">
                <a:solidFill>
                  <a:srgbClr val="FF0000"/>
                </a:solidFill>
              </a:rPr>
              <a:t>NBPATEL SHAREE JAVAHARLAL VIDHYALAYA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http://t1.gstatic.com/images?q=tbn:ANd9GcSXPRQG_4HoYsVrCmYK6LbrFMidHyR_GB_QaxH6ByEJXwxQElw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779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81000"/>
            <a:ext cx="8991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i-IN" sz="3200" dirty="0">
                <a:solidFill>
                  <a:srgbClr val="FFFF00"/>
                </a:solidFill>
              </a:rPr>
              <a:t>तं शोणितपरीतांग चेष्टमानं महितले !</a:t>
            </a:r>
            <a:endParaRPr lang="en-US" sz="3200" dirty="0">
              <a:solidFill>
                <a:srgbClr val="FFFF00"/>
              </a:solidFill>
            </a:endParaRPr>
          </a:p>
          <a:p>
            <a:r>
              <a:rPr lang="hi-IN" sz="3200" dirty="0">
                <a:solidFill>
                  <a:srgbClr val="FFFF00"/>
                </a:solidFill>
              </a:rPr>
              <a:t>भार्या तु निहतं दृष्ट्वा रुराव करुणां गिरम् !!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600200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 smtClean="0">
                <a:solidFill>
                  <a:srgbClr val="FFFF00"/>
                </a:solidFill>
              </a:rPr>
              <a:t>शोणितपरीतांगम्</a:t>
            </a:r>
            <a:r>
              <a:rPr lang="gu-IN" sz="2800" dirty="0" smtClean="0">
                <a:solidFill>
                  <a:srgbClr val="FFFF00"/>
                </a:solidFill>
              </a:rPr>
              <a:t>=</a:t>
            </a:r>
            <a:r>
              <a:rPr lang="gu-IN" sz="2800" dirty="0" smtClean="0">
                <a:solidFill>
                  <a:srgbClr val="FFFF00"/>
                </a:solidFill>
              </a:rPr>
              <a:t> લોહીથી ખરડાયેલા શરીરવાળા</a:t>
            </a:r>
          </a:p>
          <a:p>
            <a:r>
              <a:rPr lang="hi-IN" sz="2800" dirty="0" smtClean="0">
                <a:solidFill>
                  <a:srgbClr val="FFFF00"/>
                </a:solidFill>
              </a:rPr>
              <a:t>चेष्टमानम् </a:t>
            </a:r>
            <a:r>
              <a:rPr lang="gu-IN" sz="2800" dirty="0" smtClean="0">
                <a:solidFill>
                  <a:srgbClr val="FFFF00"/>
                </a:solidFill>
              </a:rPr>
              <a:t>=</a:t>
            </a:r>
            <a:r>
              <a:rPr lang="gu-IN" sz="2800" dirty="0" smtClean="0">
                <a:solidFill>
                  <a:srgbClr val="FFFF00"/>
                </a:solidFill>
              </a:rPr>
              <a:t> તરફડતો </a:t>
            </a:r>
            <a:r>
              <a:rPr lang="hi-IN" sz="2800" dirty="0" smtClean="0">
                <a:solidFill>
                  <a:srgbClr val="FFFF00"/>
                </a:solidFill>
              </a:rPr>
              <a:t>महितले</a:t>
            </a:r>
            <a:r>
              <a:rPr lang="gu-IN" sz="2800" dirty="0" smtClean="0">
                <a:solidFill>
                  <a:srgbClr val="FFFF00"/>
                </a:solidFill>
              </a:rPr>
              <a:t> =</a:t>
            </a:r>
            <a:r>
              <a:rPr lang="gu-IN" sz="2800" dirty="0" smtClean="0">
                <a:solidFill>
                  <a:srgbClr val="FFFF00"/>
                </a:solidFill>
              </a:rPr>
              <a:t> જમીન પર</a:t>
            </a:r>
            <a:r>
              <a:rPr lang="hi-IN" sz="2800" dirty="0" smtClean="0">
                <a:solidFill>
                  <a:srgbClr val="FFFF00"/>
                </a:solidFill>
              </a:rPr>
              <a:t> </a:t>
            </a:r>
            <a:endParaRPr lang="gu-IN" sz="2800" dirty="0" smtClean="0">
              <a:solidFill>
                <a:srgbClr val="FFFF00"/>
              </a:solidFill>
            </a:endParaRPr>
          </a:p>
          <a:p>
            <a:r>
              <a:rPr lang="hi-IN" sz="2800" dirty="0" smtClean="0">
                <a:solidFill>
                  <a:srgbClr val="FFFF00"/>
                </a:solidFill>
              </a:rPr>
              <a:t>निहतम् </a:t>
            </a:r>
            <a:r>
              <a:rPr lang="gu-IN" sz="2800" dirty="0" smtClean="0">
                <a:solidFill>
                  <a:srgbClr val="FFFF00"/>
                </a:solidFill>
              </a:rPr>
              <a:t>=</a:t>
            </a:r>
            <a:r>
              <a:rPr lang="gu-IN" sz="2800" dirty="0" smtClean="0">
                <a:solidFill>
                  <a:srgbClr val="FFFF00"/>
                </a:solidFill>
              </a:rPr>
              <a:t> હણેલો</a:t>
            </a:r>
            <a:endParaRPr lang="en-US" sz="2800" dirty="0">
              <a:solidFill>
                <a:srgbClr val="FFFF00"/>
              </a:solidFill>
            </a:endParaRPr>
          </a:p>
          <a:p>
            <a:r>
              <a:rPr lang="hi-IN" sz="2800" dirty="0">
                <a:solidFill>
                  <a:srgbClr val="FFFF00"/>
                </a:solidFill>
              </a:rPr>
              <a:t>करुणाम् गिरम् </a:t>
            </a:r>
            <a:r>
              <a:rPr lang="hi-IN" sz="2800" dirty="0" smtClean="0">
                <a:solidFill>
                  <a:srgbClr val="FFFF00"/>
                </a:solidFill>
              </a:rPr>
              <a:t>रुराव</a:t>
            </a:r>
            <a:r>
              <a:rPr lang="gu-IN" sz="2800" dirty="0" smtClean="0">
                <a:solidFill>
                  <a:srgbClr val="FFFF00"/>
                </a:solidFill>
              </a:rPr>
              <a:t>=</a:t>
            </a:r>
            <a:r>
              <a:rPr lang="gu-IN" sz="2800" dirty="0" smtClean="0">
                <a:solidFill>
                  <a:srgbClr val="FFFF00"/>
                </a:solidFill>
              </a:rPr>
              <a:t>કરુણ અવાજે આક્રંદ કરવા લાગી.</a:t>
            </a:r>
            <a:endParaRPr 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343400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4000" dirty="0">
                <a:solidFill>
                  <a:srgbClr val="FFFF00"/>
                </a:solidFill>
              </a:rPr>
              <a:t>લોહીથી ખરડાયેલા શરીરવાળા તે (નરપક્ષી)ને જમીન પર તરફડતો </a:t>
            </a:r>
            <a:endParaRPr lang="gu-IN" sz="4000" dirty="0" smtClean="0">
              <a:solidFill>
                <a:srgbClr val="FFFF00"/>
              </a:solidFill>
            </a:endParaRPr>
          </a:p>
          <a:p>
            <a:r>
              <a:rPr lang="gu-IN" sz="4000" dirty="0" smtClean="0">
                <a:solidFill>
                  <a:srgbClr val="FFFF00"/>
                </a:solidFill>
              </a:rPr>
              <a:t>ને </a:t>
            </a:r>
            <a:r>
              <a:rPr lang="gu-IN" sz="4000" dirty="0">
                <a:solidFill>
                  <a:srgbClr val="FFFF00"/>
                </a:solidFill>
              </a:rPr>
              <a:t>હણેલો જોઇને તેની માદા કરુણ </a:t>
            </a:r>
            <a:endParaRPr lang="gu-IN" sz="4000" dirty="0" smtClean="0">
              <a:solidFill>
                <a:srgbClr val="FFFF00"/>
              </a:solidFill>
            </a:endParaRPr>
          </a:p>
          <a:p>
            <a:r>
              <a:rPr lang="gu-IN" sz="4000" dirty="0" smtClean="0">
                <a:solidFill>
                  <a:srgbClr val="FFFF00"/>
                </a:solidFill>
              </a:rPr>
              <a:t>અવાજે </a:t>
            </a:r>
            <a:r>
              <a:rPr lang="gu-IN" sz="4000" dirty="0">
                <a:solidFill>
                  <a:srgbClr val="FFFF00"/>
                </a:solidFill>
              </a:rPr>
              <a:t>આક્રંદ કરવા લાગી.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NBPATEL SHAREE JAVAHARLAL VIDHYALAYA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http://t1.gstatic.com/images?q=tbn:ANd9GcSXPRQG_4HoYsVrCmYK6LbrFMidHyR_GB_QaxH6ByEJXwxQElw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779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81000"/>
            <a:ext cx="8991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i-IN" sz="3200" dirty="0">
                <a:solidFill>
                  <a:srgbClr val="FFFF00"/>
                </a:solidFill>
              </a:rPr>
              <a:t>तथा तुं तं </a:t>
            </a:r>
            <a:r>
              <a:rPr lang="gu-IN" sz="3200" dirty="0">
                <a:solidFill>
                  <a:srgbClr val="FFFF00"/>
                </a:solidFill>
              </a:rPr>
              <a:t>દ્વિ</a:t>
            </a:r>
            <a:r>
              <a:rPr lang="hi-IN" sz="3200" dirty="0">
                <a:solidFill>
                  <a:srgbClr val="FFFF00"/>
                </a:solidFill>
              </a:rPr>
              <a:t>जं दृष्ट्वा निषादेन निपातितम् !</a:t>
            </a:r>
            <a:endParaRPr lang="en-US" sz="3200" dirty="0">
              <a:solidFill>
                <a:srgbClr val="FFFF00"/>
              </a:solidFill>
            </a:endParaRPr>
          </a:p>
          <a:p>
            <a:r>
              <a:rPr lang="hi-IN" sz="3200" dirty="0">
                <a:solidFill>
                  <a:srgbClr val="FFFF00"/>
                </a:solidFill>
              </a:rPr>
              <a:t>ऋषेर्धर्मात्मनस्तस्य कारुण्यं समपद्यत !!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6002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2800" dirty="0">
                <a:solidFill>
                  <a:srgbClr val="FFFF00"/>
                </a:solidFill>
              </a:rPr>
              <a:t>દ્વિ</a:t>
            </a:r>
            <a:r>
              <a:rPr lang="hi-IN" sz="2800" dirty="0" smtClean="0">
                <a:solidFill>
                  <a:srgbClr val="FFFF00"/>
                </a:solidFill>
              </a:rPr>
              <a:t>जम्</a:t>
            </a:r>
            <a:r>
              <a:rPr lang="gu-IN" sz="2800" dirty="0" smtClean="0">
                <a:solidFill>
                  <a:srgbClr val="FFFF00"/>
                </a:solidFill>
              </a:rPr>
              <a:t>=બ્રાહ્મણ</a:t>
            </a:r>
            <a:r>
              <a:rPr lang="hi-IN" sz="2800" dirty="0" smtClean="0">
                <a:solidFill>
                  <a:srgbClr val="FFFF00"/>
                </a:solidFill>
              </a:rPr>
              <a:t> </a:t>
            </a:r>
            <a:r>
              <a:rPr lang="gu-IN" sz="2800" dirty="0" smtClean="0">
                <a:solidFill>
                  <a:srgbClr val="FFFF00"/>
                </a:solidFill>
              </a:rPr>
              <a:t> </a:t>
            </a:r>
            <a:r>
              <a:rPr lang="hi-IN" sz="2800" dirty="0" smtClean="0">
                <a:solidFill>
                  <a:srgbClr val="FFFF00"/>
                </a:solidFill>
              </a:rPr>
              <a:t>निपातितम् </a:t>
            </a:r>
            <a:r>
              <a:rPr lang="gu-IN" sz="2800" dirty="0" smtClean="0">
                <a:solidFill>
                  <a:srgbClr val="FFFF00"/>
                </a:solidFill>
              </a:rPr>
              <a:t>=</a:t>
            </a:r>
            <a:r>
              <a:rPr lang="gu-IN" sz="2800" dirty="0" smtClean="0">
                <a:solidFill>
                  <a:srgbClr val="FFFF00"/>
                </a:solidFill>
              </a:rPr>
              <a:t> પાડી નંખાયેલા </a:t>
            </a:r>
          </a:p>
          <a:p>
            <a:r>
              <a:rPr lang="hi-IN" sz="2800" dirty="0" smtClean="0">
                <a:solidFill>
                  <a:srgbClr val="FFFF00"/>
                </a:solidFill>
              </a:rPr>
              <a:t>समपद्यत</a:t>
            </a:r>
            <a:r>
              <a:rPr lang="gu-IN" sz="2800" dirty="0" smtClean="0">
                <a:solidFill>
                  <a:srgbClr val="FFFF00"/>
                </a:solidFill>
              </a:rPr>
              <a:t> =</a:t>
            </a:r>
            <a:r>
              <a:rPr lang="gu-IN" sz="2800" dirty="0" smtClean="0">
                <a:solidFill>
                  <a:srgbClr val="FFFF00"/>
                </a:solidFill>
              </a:rPr>
              <a:t> ઉત્પન્ન થઇ</a:t>
            </a:r>
            <a:r>
              <a:rPr lang="gu-IN" sz="2800" dirty="0" smtClean="0">
                <a:solidFill>
                  <a:srgbClr val="FFFF00"/>
                </a:solidFill>
              </a:rPr>
              <a:t> 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971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>
                <a:solidFill>
                  <a:srgbClr val="FFFF00"/>
                </a:solidFill>
              </a:rPr>
              <a:t>ऋषेर्धर्मात्मनस्तस्य= ऋषे:+ धर्मात्मन:+तस्य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34340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4000" dirty="0">
                <a:solidFill>
                  <a:srgbClr val="FFFF00"/>
                </a:solidFill>
              </a:rPr>
              <a:t>તે પ્રમાણે પારધી વડે પાડી </a:t>
            </a:r>
            <a:r>
              <a:rPr lang="gu-IN" sz="4000" dirty="0" smtClean="0">
                <a:solidFill>
                  <a:srgbClr val="FFFF00"/>
                </a:solidFill>
              </a:rPr>
              <a:t>નંખાયેલા</a:t>
            </a:r>
          </a:p>
          <a:p>
            <a:r>
              <a:rPr lang="gu-IN" sz="4000" dirty="0" smtClean="0">
                <a:solidFill>
                  <a:srgbClr val="FFFF00"/>
                </a:solidFill>
              </a:rPr>
              <a:t>તે </a:t>
            </a:r>
            <a:r>
              <a:rPr lang="gu-IN" sz="4000" dirty="0">
                <a:solidFill>
                  <a:srgbClr val="FFFF00"/>
                </a:solidFill>
              </a:rPr>
              <a:t>પક્ષીને જોઇને ધર્મનિષ્ઠ તે ઋષિને </a:t>
            </a:r>
            <a:endParaRPr lang="gu-IN" sz="4000" dirty="0" smtClean="0">
              <a:solidFill>
                <a:srgbClr val="FFFF00"/>
              </a:solidFill>
            </a:endParaRPr>
          </a:p>
          <a:p>
            <a:r>
              <a:rPr lang="gu-IN" sz="4000" dirty="0" smtClean="0">
                <a:solidFill>
                  <a:srgbClr val="FFFF00"/>
                </a:solidFill>
              </a:rPr>
              <a:t>કરુણા </a:t>
            </a:r>
            <a:r>
              <a:rPr lang="gu-IN" sz="4000" dirty="0">
                <a:solidFill>
                  <a:srgbClr val="FFFF00"/>
                </a:solidFill>
              </a:rPr>
              <a:t>ઉત્પન્ન થઇ.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NBPATEL SHAREE JAVAHARLAL VIDHYALAYA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http://t1.gstatic.com/images?q=tbn:ANd9GcSXPRQG_4HoYsVrCmYK6LbrFMidHyR_GB_QaxH6ByEJXwxQElw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779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81000"/>
            <a:ext cx="8991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i-IN" sz="3200" dirty="0">
                <a:solidFill>
                  <a:srgbClr val="FFFF00"/>
                </a:solidFill>
              </a:rPr>
              <a:t>तत: करुणवेदित्वादधर्मोड्यमिति </a:t>
            </a:r>
            <a:r>
              <a:rPr lang="gu-IN" sz="3200" dirty="0">
                <a:solidFill>
                  <a:srgbClr val="FFFF00"/>
                </a:solidFill>
              </a:rPr>
              <a:t>દ્વિ</a:t>
            </a:r>
            <a:r>
              <a:rPr lang="hi-IN" sz="3200" dirty="0">
                <a:solidFill>
                  <a:srgbClr val="FFFF00"/>
                </a:solidFill>
              </a:rPr>
              <a:t>ज: !</a:t>
            </a:r>
            <a:endParaRPr lang="en-US" sz="3200" dirty="0">
              <a:solidFill>
                <a:srgbClr val="FFFF00"/>
              </a:solidFill>
            </a:endParaRPr>
          </a:p>
          <a:p>
            <a:r>
              <a:rPr lang="hi-IN" sz="3200" dirty="0">
                <a:solidFill>
                  <a:srgbClr val="FFFF00"/>
                </a:solidFill>
              </a:rPr>
              <a:t>निशाम्य रुदतीं क्रौच्चीमिदं वचनमब्रवीत् !!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60020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 smtClean="0">
                <a:solidFill>
                  <a:srgbClr val="FFFF00"/>
                </a:solidFill>
              </a:rPr>
              <a:t>रुदतीं निशाम्य</a:t>
            </a:r>
            <a:r>
              <a:rPr lang="gu-IN" sz="2800" dirty="0" smtClean="0">
                <a:solidFill>
                  <a:srgbClr val="FFFF00"/>
                </a:solidFill>
              </a:rPr>
              <a:t>= આક્રંદ કરતી સાંભળીને</a:t>
            </a:r>
          </a:p>
          <a:p>
            <a:r>
              <a:rPr lang="hi-IN" sz="2800" dirty="0" smtClean="0">
                <a:solidFill>
                  <a:srgbClr val="FFFF00"/>
                </a:solidFill>
              </a:rPr>
              <a:t>करुणवेदित्वात्</a:t>
            </a:r>
            <a:r>
              <a:rPr lang="gu-IN" sz="2800" dirty="0" smtClean="0">
                <a:solidFill>
                  <a:srgbClr val="FFFF00"/>
                </a:solidFill>
              </a:rPr>
              <a:t>=કરુણાને જાણવાને લીધે</a:t>
            </a:r>
          </a:p>
          <a:p>
            <a:r>
              <a:rPr lang="hi-IN" sz="2800" dirty="0" smtClean="0">
                <a:solidFill>
                  <a:srgbClr val="FFFF00"/>
                </a:solidFill>
              </a:rPr>
              <a:t>अब्रवीत्</a:t>
            </a:r>
            <a:r>
              <a:rPr lang="gu-IN" sz="2800" dirty="0" smtClean="0">
                <a:solidFill>
                  <a:srgbClr val="FFFF00"/>
                </a:solidFill>
              </a:rPr>
              <a:t>= કહ્યું 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9718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>
                <a:solidFill>
                  <a:srgbClr val="FFFF00"/>
                </a:solidFill>
              </a:rPr>
              <a:t>करुणवेदित्वादधर्मोड्यमिति=करुणवेदित्वात्+अधर्म:+अयम्+इति</a:t>
            </a:r>
            <a:endParaRPr lang="en-US" sz="2800" dirty="0">
              <a:solidFill>
                <a:srgbClr val="FFFF00"/>
              </a:solidFill>
            </a:endParaRPr>
          </a:p>
          <a:p>
            <a:r>
              <a:rPr lang="hi-IN" sz="2800" dirty="0">
                <a:solidFill>
                  <a:srgbClr val="FFFF00"/>
                </a:solidFill>
              </a:rPr>
              <a:t>क्रौच्चीमिदम्= क्रौच्चीम्+इदम् वचनमब्रवीत्= वचनम्+अब्रवीत्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34340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4000" dirty="0">
                <a:solidFill>
                  <a:srgbClr val="FFFF00"/>
                </a:solidFill>
              </a:rPr>
              <a:t>પછી કરુણાને જાણવાને </a:t>
            </a:r>
            <a:r>
              <a:rPr lang="gu-IN" sz="4000" dirty="0" smtClean="0">
                <a:solidFill>
                  <a:srgbClr val="FFFF00"/>
                </a:solidFill>
              </a:rPr>
              <a:t>લીધે‘આ </a:t>
            </a:r>
            <a:r>
              <a:rPr lang="gu-IN" sz="4000" dirty="0">
                <a:solidFill>
                  <a:srgbClr val="FFFF00"/>
                </a:solidFill>
              </a:rPr>
              <a:t>અધર્મ છે ’ એમ વિચારીને તે બ્રાહ્મણે ક્રૌંચીને આક્રંદ કરતી સાંભળીને આ વચન કહ્યું. 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NBPATEL SHAREE JAVAHARLAL VIDHYALAYA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http://t1.gstatic.com/images?q=tbn:ANd9GcSXPRQG_4HoYsVrCmYK6LbrFMidHyR_GB_QaxH6ByEJXwxQElw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779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81000"/>
            <a:ext cx="8991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i-IN" sz="3200" dirty="0">
                <a:solidFill>
                  <a:srgbClr val="FFFF00"/>
                </a:solidFill>
              </a:rPr>
              <a:t>मा निषाद प्रतिष्ठां त्वमागम: शाश्वती: समा: !</a:t>
            </a:r>
            <a:endParaRPr lang="en-US" sz="3200" dirty="0">
              <a:solidFill>
                <a:srgbClr val="FFFF00"/>
              </a:solidFill>
            </a:endParaRPr>
          </a:p>
          <a:p>
            <a:r>
              <a:rPr lang="hi-IN" sz="3200" dirty="0">
                <a:solidFill>
                  <a:srgbClr val="FFFF00"/>
                </a:solidFill>
              </a:rPr>
              <a:t>यत्क्रौच्चमिथुनादेकमवधी: काममोहितम् !!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6002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 smtClean="0">
                <a:solidFill>
                  <a:srgbClr val="FFFF00"/>
                </a:solidFill>
              </a:rPr>
              <a:t>निषाद</a:t>
            </a:r>
            <a:r>
              <a:rPr lang="gu-IN" sz="2800" dirty="0" smtClean="0">
                <a:solidFill>
                  <a:srgbClr val="FFFF00"/>
                </a:solidFill>
              </a:rPr>
              <a:t>:= પારધી </a:t>
            </a:r>
            <a:r>
              <a:rPr lang="hi-IN" sz="2800" dirty="0" smtClean="0">
                <a:solidFill>
                  <a:srgbClr val="FFFF00"/>
                </a:solidFill>
              </a:rPr>
              <a:t>शाश्वती: समा: </a:t>
            </a:r>
            <a:r>
              <a:rPr lang="gu-IN" sz="2800" dirty="0" smtClean="0">
                <a:solidFill>
                  <a:srgbClr val="FFFF00"/>
                </a:solidFill>
              </a:rPr>
              <a:t>= અનંત કાળ સુધી</a:t>
            </a:r>
          </a:p>
          <a:p>
            <a:r>
              <a:rPr lang="hi-IN" sz="2800" dirty="0" smtClean="0">
                <a:solidFill>
                  <a:srgbClr val="FFFF00"/>
                </a:solidFill>
              </a:rPr>
              <a:t>प्रतिष्ठाम्</a:t>
            </a:r>
            <a:r>
              <a:rPr lang="gu-IN" sz="2800" dirty="0" smtClean="0">
                <a:solidFill>
                  <a:srgbClr val="FFFF00"/>
                </a:solidFill>
              </a:rPr>
              <a:t>= સુખ-શાંતિ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9718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 smtClean="0">
                <a:solidFill>
                  <a:srgbClr val="FFFF00"/>
                </a:solidFill>
              </a:rPr>
              <a:t>यत्क्रौच्चमिथुनादेकमवधी: </a:t>
            </a:r>
            <a:endParaRPr lang="gu-IN" sz="2800" dirty="0" smtClean="0">
              <a:solidFill>
                <a:srgbClr val="FFFF00"/>
              </a:solidFill>
            </a:endParaRPr>
          </a:p>
          <a:p>
            <a:r>
              <a:rPr lang="gu-IN" sz="2800" dirty="0">
                <a:solidFill>
                  <a:srgbClr val="FFFF00"/>
                </a:solidFill>
              </a:rPr>
              <a:t> </a:t>
            </a:r>
            <a:r>
              <a:rPr lang="gu-IN" sz="2800" dirty="0" smtClean="0">
                <a:solidFill>
                  <a:srgbClr val="FFFF00"/>
                </a:solidFill>
              </a:rPr>
              <a:t>      </a:t>
            </a:r>
            <a:r>
              <a:rPr lang="hi-IN" sz="2800" dirty="0" smtClean="0">
                <a:solidFill>
                  <a:srgbClr val="FFFF00"/>
                </a:solidFill>
              </a:rPr>
              <a:t>=</a:t>
            </a:r>
            <a:r>
              <a:rPr lang="hi-IN" sz="2800" dirty="0" smtClean="0">
                <a:solidFill>
                  <a:srgbClr val="FFFF00"/>
                </a:solidFill>
              </a:rPr>
              <a:t>यत्</a:t>
            </a:r>
            <a:r>
              <a:rPr lang="gu-IN" sz="2800" dirty="0" smtClean="0">
                <a:solidFill>
                  <a:srgbClr val="FFFF00"/>
                </a:solidFill>
              </a:rPr>
              <a:t>+</a:t>
            </a:r>
            <a:r>
              <a:rPr lang="hi-IN" sz="2800" dirty="0" smtClean="0">
                <a:solidFill>
                  <a:srgbClr val="FFFF00"/>
                </a:solidFill>
              </a:rPr>
              <a:t>क्रौच्च</a:t>
            </a:r>
            <a:r>
              <a:rPr lang="hi-IN" sz="2800" dirty="0" smtClean="0">
                <a:solidFill>
                  <a:srgbClr val="FFFF00"/>
                </a:solidFill>
              </a:rPr>
              <a:t>मिथुनात्</a:t>
            </a:r>
            <a:r>
              <a:rPr lang="gu-IN" sz="2800" dirty="0" smtClean="0">
                <a:solidFill>
                  <a:srgbClr val="FFFF00"/>
                </a:solidFill>
              </a:rPr>
              <a:t>+</a:t>
            </a:r>
            <a:r>
              <a:rPr lang="hi-IN" sz="2800" dirty="0" smtClean="0">
                <a:solidFill>
                  <a:srgbClr val="FFFF00"/>
                </a:solidFill>
              </a:rPr>
              <a:t>एकम्+अवधी</a:t>
            </a:r>
            <a:r>
              <a:rPr lang="gu-IN" sz="2800" dirty="0" smtClean="0">
                <a:solidFill>
                  <a:srgbClr val="FFFF00"/>
                </a:solidFill>
              </a:rPr>
              <a:t>: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343400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4000" dirty="0">
                <a:solidFill>
                  <a:srgbClr val="FFFF00"/>
                </a:solidFill>
              </a:rPr>
              <a:t>હે પારધી !  તને અનંત કાળ સુધી સુખ-શાંતિ નહિ પ્રાપ્ત થાય, કેમ કે તે ક્રૌંચ પક્ષીઓના જોડામાંથી કામથી મોહિત </a:t>
            </a:r>
            <a:endParaRPr lang="gu-IN" sz="4000" dirty="0" smtClean="0">
              <a:solidFill>
                <a:srgbClr val="FFFF00"/>
              </a:solidFill>
            </a:endParaRPr>
          </a:p>
          <a:p>
            <a:r>
              <a:rPr lang="gu-IN" sz="4000" dirty="0" smtClean="0">
                <a:solidFill>
                  <a:srgbClr val="FFFF00"/>
                </a:solidFill>
              </a:rPr>
              <a:t>એવા </a:t>
            </a:r>
            <a:r>
              <a:rPr lang="gu-IN" sz="4000" dirty="0">
                <a:solidFill>
                  <a:srgbClr val="FFFF00"/>
                </a:solidFill>
              </a:rPr>
              <a:t>એકનો વધ કર્યો છે. 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NBPATEL SHAREE JAVAHARLAL VIDHYALAYA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http://t1.gstatic.com/images?q=tbn:ANd9GcSXPRQG_4HoYsVrCmYK6LbrFMidHyR_GB_QaxH6ByEJXwxQElw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779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67000" y="2286000"/>
            <a:ext cx="3429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વિષય સંસ્કૃત </a:t>
            </a:r>
            <a:endParaRPr lang="en-US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733801"/>
            <a:ext cx="9144000" cy="203132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hi-IN" sz="7200" dirty="0" smtClean="0"/>
              <a:t>शोक:</a:t>
            </a:r>
            <a:r>
              <a:rPr lang="en-US" sz="7200" dirty="0" smtClean="0"/>
              <a:t> </a:t>
            </a:r>
            <a:r>
              <a:rPr lang="hi-IN" sz="7200" dirty="0" smtClean="0"/>
              <a:t>श्लोकत्वमागत</a:t>
            </a:r>
            <a:r>
              <a:rPr lang="hi-IN" sz="7200" dirty="0"/>
              <a:t>:</a:t>
            </a:r>
            <a:r>
              <a:rPr lang="hi-IN" sz="7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en-US" sz="7200" b="1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en-US" sz="54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19400" y="685800"/>
            <a:ext cx="3657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gu-IN" sz="44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ધોરણ  ૧૦</a:t>
            </a:r>
            <a:endParaRPr lang="en-US" sz="4400" b="1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NBPATEL SHAREE JAVAHARLAL VIDHYALAYA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http://t1.gstatic.com/images?q=tbn:ANd9GcSXPRQG_4HoYsVrCmYK6LbrFMidHyR_GB_QaxH6ByEJXwxQElw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779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81000"/>
            <a:ext cx="8991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i-IN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Mangal" pitchFamily="18" charset="0"/>
              </a:rPr>
              <a:t>स तु तीरं समासाध्य तमसाया महामुनि:! </a:t>
            </a:r>
            <a:endParaRPr kumimoji="0" lang="hi-IN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Mangal" pitchFamily="18" charset="0"/>
              <a:ea typeface="Calibri" pitchFamily="34" charset="0"/>
              <a:cs typeface="Mangal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i-IN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Mangal" pitchFamily="18" charset="0"/>
                <a:ea typeface="Calibri" pitchFamily="34" charset="0"/>
                <a:cs typeface="Mangal" pitchFamily="18" charset="0"/>
              </a:rPr>
              <a:t>शिष्यमाह स्थितं पाश्वे दृष्टवा तीर्थमकर्दम् !!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2133600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>
                <a:solidFill>
                  <a:srgbClr val="FFFF00"/>
                </a:solidFill>
              </a:rPr>
              <a:t>समासाध्य </a:t>
            </a:r>
            <a:r>
              <a:rPr lang="en-US" sz="2800" dirty="0" smtClean="0">
                <a:solidFill>
                  <a:srgbClr val="FFFF00"/>
                </a:solidFill>
              </a:rPr>
              <a:t>=</a:t>
            </a:r>
            <a:r>
              <a:rPr lang="gu-IN" sz="2800" dirty="0">
                <a:solidFill>
                  <a:srgbClr val="FFFF00"/>
                </a:solidFill>
              </a:rPr>
              <a:t> પહોચીને </a:t>
            </a:r>
            <a:r>
              <a:rPr lang="en-US" sz="2800" dirty="0" smtClean="0">
                <a:solidFill>
                  <a:srgbClr val="FFFF00"/>
                </a:solidFill>
              </a:rPr>
              <a:t>     </a:t>
            </a:r>
            <a:r>
              <a:rPr lang="hi-IN" sz="2800" dirty="0" smtClean="0">
                <a:solidFill>
                  <a:srgbClr val="FFFF00"/>
                </a:solidFill>
              </a:rPr>
              <a:t>अकर्दमम्</a:t>
            </a:r>
            <a:r>
              <a:rPr lang="en-US" sz="2800" dirty="0" smtClean="0">
                <a:solidFill>
                  <a:srgbClr val="FFFF00"/>
                </a:solidFill>
              </a:rPr>
              <a:t> =</a:t>
            </a:r>
            <a:r>
              <a:rPr lang="gu-IN" sz="2800" dirty="0">
                <a:solidFill>
                  <a:srgbClr val="FFFF00"/>
                </a:solidFill>
              </a:rPr>
              <a:t> </a:t>
            </a:r>
            <a:r>
              <a:rPr lang="gu-IN" sz="2800" dirty="0" smtClean="0">
                <a:solidFill>
                  <a:srgbClr val="FFFF00"/>
                </a:solidFill>
              </a:rPr>
              <a:t>કાદવ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gu-IN" sz="2800" dirty="0" smtClean="0">
                <a:solidFill>
                  <a:srgbClr val="FFFF00"/>
                </a:solidFill>
              </a:rPr>
              <a:t>વગરના </a:t>
            </a:r>
            <a:endParaRPr lang="en-US" sz="2800" dirty="0">
              <a:solidFill>
                <a:srgbClr val="FFFF00"/>
              </a:solidFill>
            </a:endParaRPr>
          </a:p>
          <a:p>
            <a:r>
              <a:rPr lang="hi-IN" sz="2800" dirty="0">
                <a:solidFill>
                  <a:srgbClr val="FFFF00"/>
                </a:solidFill>
              </a:rPr>
              <a:t>पा</a:t>
            </a:r>
            <a:r>
              <a:rPr lang="gu-IN" sz="2800" dirty="0">
                <a:solidFill>
                  <a:srgbClr val="FFFF00"/>
                </a:solidFill>
              </a:rPr>
              <a:t>ર્શ્વે</a:t>
            </a:r>
            <a:r>
              <a:rPr lang="hi-IN" sz="2800" dirty="0">
                <a:solidFill>
                  <a:srgbClr val="FFFF00"/>
                </a:solidFill>
              </a:rPr>
              <a:t> </a:t>
            </a:r>
            <a:r>
              <a:rPr lang="hi-IN" sz="2800" dirty="0" smtClean="0">
                <a:solidFill>
                  <a:srgbClr val="FFFF00"/>
                </a:solidFill>
              </a:rPr>
              <a:t>स्थितम्</a:t>
            </a:r>
            <a:r>
              <a:rPr lang="en-US" sz="2800" dirty="0" smtClean="0">
                <a:solidFill>
                  <a:srgbClr val="FFFF00"/>
                </a:solidFill>
              </a:rPr>
              <a:t> =</a:t>
            </a:r>
            <a:r>
              <a:rPr lang="gu-IN" sz="2800" dirty="0">
                <a:solidFill>
                  <a:srgbClr val="FFFF00"/>
                </a:solidFill>
              </a:rPr>
              <a:t> બાજુમાં રહેલા</a:t>
            </a:r>
            <a:endParaRPr lang="en-US" sz="2800" dirty="0">
              <a:solidFill>
                <a:srgbClr val="FFFF00"/>
              </a:solidFill>
            </a:endParaRP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3200400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>
                <a:solidFill>
                  <a:srgbClr val="FFFF00"/>
                </a:solidFill>
              </a:rPr>
              <a:t>तीर्थमकर्दम्= तीर्थम्+ अकर्दम्</a:t>
            </a:r>
            <a:endParaRPr lang="en-US" sz="2800" dirty="0">
              <a:solidFill>
                <a:srgbClr val="FFFF00"/>
              </a:solidFill>
            </a:endParaRPr>
          </a:p>
          <a:p>
            <a:r>
              <a:rPr lang="hi-IN" sz="2800" dirty="0">
                <a:solidFill>
                  <a:srgbClr val="FFFF00"/>
                </a:solidFill>
              </a:rPr>
              <a:t>शिष्यमाह= शिष्यम्+आह</a:t>
            </a:r>
            <a:endParaRPr lang="en-US" sz="2800" dirty="0">
              <a:solidFill>
                <a:srgbClr val="FFFF00"/>
              </a:solidFill>
            </a:endParaRP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4572000"/>
            <a:ext cx="9144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4000" dirty="0">
                <a:solidFill>
                  <a:srgbClr val="FFFF00"/>
                </a:solidFill>
              </a:rPr>
              <a:t>તે મહામુનિએ તમસા નદીને કિનારે પહોચીને, કાદવ વગરના જળાશયને </a:t>
            </a:r>
            <a:endParaRPr lang="en-US" sz="4000" dirty="0" smtClean="0">
              <a:solidFill>
                <a:srgbClr val="FFFF00"/>
              </a:solidFill>
            </a:endParaRPr>
          </a:p>
          <a:p>
            <a:r>
              <a:rPr lang="gu-IN" sz="4000" dirty="0" smtClean="0">
                <a:solidFill>
                  <a:srgbClr val="FFFF00"/>
                </a:solidFill>
              </a:rPr>
              <a:t>જોઇને </a:t>
            </a:r>
            <a:r>
              <a:rPr lang="gu-IN" sz="4000" dirty="0">
                <a:solidFill>
                  <a:srgbClr val="FFFF00"/>
                </a:solidFill>
              </a:rPr>
              <a:t>બાજુમાં રહેલા શિષ્યને કહ્યું.</a:t>
            </a:r>
            <a:endParaRPr lang="en-US" sz="4000" dirty="0">
              <a:solidFill>
                <a:srgbClr val="FFFF00"/>
              </a:solidFill>
            </a:endParaRPr>
          </a:p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http://t1.gstatic.com/images?q=tbn:ANd9GcSXPRQG_4HoYsVrCmYK6LbrFMidHyR_GB_QaxH6ByEJXwxQElw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779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81000"/>
            <a:ext cx="8991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i-IN" sz="3200" dirty="0">
                <a:solidFill>
                  <a:srgbClr val="FFFF00"/>
                </a:solidFill>
              </a:rPr>
              <a:t>अकर्दममिदं तीर्थ भर</a:t>
            </a:r>
            <a:r>
              <a:rPr lang="gu-IN" sz="3200" dirty="0">
                <a:solidFill>
                  <a:srgbClr val="FFFF00"/>
                </a:solidFill>
              </a:rPr>
              <a:t>દ્વા</a:t>
            </a:r>
            <a:r>
              <a:rPr lang="hi-IN" sz="3200" dirty="0">
                <a:solidFill>
                  <a:srgbClr val="FFFF00"/>
                </a:solidFill>
              </a:rPr>
              <a:t>ज निशामय !</a:t>
            </a:r>
            <a:endParaRPr lang="en-US" sz="3200" dirty="0">
              <a:solidFill>
                <a:srgbClr val="FFFF00"/>
              </a:solidFill>
            </a:endParaRPr>
          </a:p>
          <a:p>
            <a:r>
              <a:rPr lang="hi-IN" sz="3200" dirty="0">
                <a:solidFill>
                  <a:srgbClr val="FFFF00"/>
                </a:solidFill>
              </a:rPr>
              <a:t>रमणियं प्रसन्नाम्बु सन्मनुष्यमनो यथा !!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133600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 smtClean="0">
                <a:solidFill>
                  <a:srgbClr val="FFFF00"/>
                </a:solidFill>
              </a:rPr>
              <a:t>निशामय</a:t>
            </a:r>
            <a:r>
              <a:rPr lang="gu-IN" sz="2800" dirty="0" smtClean="0">
                <a:solidFill>
                  <a:srgbClr val="FFFF00"/>
                </a:solidFill>
              </a:rPr>
              <a:t>=</a:t>
            </a:r>
            <a:r>
              <a:rPr lang="gu-IN" sz="2800" dirty="0" smtClean="0">
                <a:solidFill>
                  <a:srgbClr val="FFFF00"/>
                </a:solidFill>
              </a:rPr>
              <a:t> તું જો.</a:t>
            </a:r>
            <a:r>
              <a:rPr lang="gu-IN" sz="2800" dirty="0" smtClean="0">
                <a:solidFill>
                  <a:srgbClr val="FFFF00"/>
                </a:solidFill>
              </a:rPr>
              <a:t>   </a:t>
            </a:r>
            <a:r>
              <a:rPr lang="hi-IN" sz="2800" dirty="0" smtClean="0">
                <a:solidFill>
                  <a:srgbClr val="FFFF00"/>
                </a:solidFill>
              </a:rPr>
              <a:t>प्रसन्नाम्बु</a:t>
            </a:r>
            <a:r>
              <a:rPr lang="gu-IN" sz="2800" dirty="0" smtClean="0">
                <a:solidFill>
                  <a:srgbClr val="FFFF00"/>
                </a:solidFill>
              </a:rPr>
              <a:t> =</a:t>
            </a:r>
            <a:r>
              <a:rPr lang="gu-IN" sz="2800" dirty="0" smtClean="0">
                <a:solidFill>
                  <a:srgbClr val="FFFF00"/>
                </a:solidFill>
              </a:rPr>
              <a:t> નિર્મળ જળવાળું</a:t>
            </a:r>
          </a:p>
          <a:p>
            <a:r>
              <a:rPr lang="hi-IN" sz="2800" dirty="0" smtClean="0">
                <a:solidFill>
                  <a:srgbClr val="FFFF00"/>
                </a:solidFill>
              </a:rPr>
              <a:t>अकर्दमम् </a:t>
            </a:r>
            <a:r>
              <a:rPr lang="gu-IN" sz="2800" dirty="0" smtClean="0">
                <a:solidFill>
                  <a:srgbClr val="FFFF00"/>
                </a:solidFill>
              </a:rPr>
              <a:t>=</a:t>
            </a:r>
            <a:r>
              <a:rPr lang="gu-IN" sz="2800" dirty="0" smtClean="0">
                <a:solidFill>
                  <a:srgbClr val="FFFF00"/>
                </a:solidFill>
              </a:rPr>
              <a:t> કીચડ વિનાનું</a:t>
            </a:r>
            <a:endParaRPr lang="en-US" sz="2800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00400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>
                <a:solidFill>
                  <a:srgbClr val="FFFF00"/>
                </a:solidFill>
              </a:rPr>
              <a:t>अकर्दममिदम् =अकर्दमम्+इदम्</a:t>
            </a:r>
            <a:endParaRPr lang="en-US" sz="2800" dirty="0">
              <a:solidFill>
                <a:srgbClr val="FFFF00"/>
              </a:solidFill>
            </a:endParaRPr>
          </a:p>
          <a:p>
            <a:r>
              <a:rPr lang="hi-IN" sz="2800" dirty="0">
                <a:solidFill>
                  <a:srgbClr val="FFFF00"/>
                </a:solidFill>
              </a:rPr>
              <a:t>सन्मनुष्यमनो = सत् + मनुष्यमनो</a:t>
            </a:r>
            <a:endParaRPr lang="en-US" sz="2800" dirty="0">
              <a:solidFill>
                <a:srgbClr val="FFFF00"/>
              </a:solidFill>
            </a:endParaRP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4572000"/>
            <a:ext cx="9144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4000" dirty="0">
                <a:solidFill>
                  <a:srgbClr val="FFFF00"/>
                </a:solidFill>
              </a:rPr>
              <a:t>હે! ભરદ્વાજ , સત્પુરુષના મન જેવું કીચડ વિનાનું ,રમણીય અને નિર્મળ જળવાળું </a:t>
            </a:r>
            <a:endParaRPr lang="gu-IN" sz="4000" dirty="0" smtClean="0">
              <a:solidFill>
                <a:srgbClr val="FFFF00"/>
              </a:solidFill>
            </a:endParaRPr>
          </a:p>
          <a:p>
            <a:r>
              <a:rPr lang="gu-IN" sz="4000" dirty="0" smtClean="0">
                <a:solidFill>
                  <a:srgbClr val="FFFF00"/>
                </a:solidFill>
              </a:rPr>
              <a:t>આ </a:t>
            </a:r>
            <a:r>
              <a:rPr lang="gu-IN" sz="4000" dirty="0">
                <a:solidFill>
                  <a:srgbClr val="FFFF00"/>
                </a:solidFill>
              </a:rPr>
              <a:t>તીર્થ તું જો.</a:t>
            </a:r>
            <a:endParaRPr lang="en-US" sz="4000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http://t1.gstatic.com/images?q=tbn:ANd9GcSXPRQG_4HoYsVrCmYK6LbrFMidHyR_GB_QaxH6ByEJXwxQElw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779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81000"/>
            <a:ext cx="8991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i-IN" sz="3200" dirty="0">
                <a:solidFill>
                  <a:srgbClr val="FFFF00"/>
                </a:solidFill>
              </a:rPr>
              <a:t>न्यस्यतां कलशस्तात दियतां वल्कलं मम !</a:t>
            </a:r>
            <a:endParaRPr lang="en-US" sz="3200" dirty="0">
              <a:solidFill>
                <a:srgbClr val="FFFF00"/>
              </a:solidFill>
            </a:endParaRPr>
          </a:p>
          <a:p>
            <a:r>
              <a:rPr lang="hi-IN" sz="3200" dirty="0">
                <a:solidFill>
                  <a:srgbClr val="FFFF00"/>
                </a:solidFill>
              </a:rPr>
              <a:t>इदमेवावगाहिष्ये तमसातीर्थमुतमम् !!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8288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>
                <a:solidFill>
                  <a:srgbClr val="FFFF00"/>
                </a:solidFill>
              </a:rPr>
              <a:t>न्यस्यताम् </a:t>
            </a:r>
            <a:r>
              <a:rPr lang="gu-IN" sz="2800" dirty="0" smtClean="0">
                <a:solidFill>
                  <a:srgbClr val="FFFF00"/>
                </a:solidFill>
              </a:rPr>
              <a:t>= </a:t>
            </a:r>
            <a:r>
              <a:rPr lang="gu-IN" sz="2800" dirty="0" smtClean="0">
                <a:solidFill>
                  <a:srgbClr val="FFFF00"/>
                </a:solidFill>
              </a:rPr>
              <a:t>નીચે મુક</a:t>
            </a:r>
            <a:r>
              <a:rPr lang="hi-IN" sz="2800" dirty="0" smtClean="0">
                <a:solidFill>
                  <a:srgbClr val="FFFF00"/>
                </a:solidFill>
              </a:rPr>
              <a:t> दियताम्</a:t>
            </a:r>
            <a:r>
              <a:rPr lang="gu-IN" sz="2800" dirty="0" smtClean="0">
                <a:solidFill>
                  <a:srgbClr val="FFFF00"/>
                </a:solidFill>
              </a:rPr>
              <a:t> =</a:t>
            </a:r>
            <a:r>
              <a:rPr lang="gu-IN" sz="2800" dirty="0" smtClean="0">
                <a:solidFill>
                  <a:srgbClr val="FFFF00"/>
                </a:solidFill>
              </a:rPr>
              <a:t> આપ</a:t>
            </a:r>
            <a:r>
              <a:rPr lang="hi-IN" sz="2800" dirty="0" smtClean="0">
                <a:solidFill>
                  <a:srgbClr val="FFFF00"/>
                </a:solidFill>
              </a:rPr>
              <a:t> </a:t>
            </a:r>
            <a:endParaRPr lang="gu-IN" sz="2800" dirty="0" smtClean="0">
              <a:solidFill>
                <a:srgbClr val="FFFF00"/>
              </a:solidFill>
            </a:endParaRPr>
          </a:p>
          <a:p>
            <a:r>
              <a:rPr lang="hi-IN" sz="2800" dirty="0" smtClean="0">
                <a:solidFill>
                  <a:srgbClr val="FFFF00"/>
                </a:solidFill>
              </a:rPr>
              <a:t>अवगाहिष्ये</a:t>
            </a:r>
            <a:r>
              <a:rPr lang="gu-IN" sz="2800" dirty="0" smtClean="0">
                <a:solidFill>
                  <a:srgbClr val="FFFF00"/>
                </a:solidFill>
              </a:rPr>
              <a:t> =</a:t>
            </a:r>
            <a:r>
              <a:rPr lang="gu-IN" sz="2800" dirty="0" smtClean="0">
                <a:solidFill>
                  <a:srgbClr val="FFFF00"/>
                </a:solidFill>
              </a:rPr>
              <a:t> સ્નાન કરીશ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971800"/>
            <a:ext cx="9144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>
                <a:solidFill>
                  <a:srgbClr val="FFFF00"/>
                </a:solidFill>
              </a:rPr>
              <a:t>कलशस्तात =कलश:+तात</a:t>
            </a:r>
            <a:endParaRPr lang="en-US" sz="2800" dirty="0">
              <a:solidFill>
                <a:srgbClr val="FFFF00"/>
              </a:solidFill>
            </a:endParaRPr>
          </a:p>
          <a:p>
            <a:r>
              <a:rPr lang="hi-IN" sz="2800" dirty="0">
                <a:solidFill>
                  <a:srgbClr val="FFFF00"/>
                </a:solidFill>
              </a:rPr>
              <a:t>इदमेवावगाहिष्ये= इदम्+एव+ अवगाहिष्ये</a:t>
            </a:r>
            <a:endParaRPr lang="en-US" sz="2800" dirty="0">
              <a:solidFill>
                <a:srgbClr val="FFFF00"/>
              </a:solidFill>
            </a:endParaRPr>
          </a:p>
          <a:p>
            <a:r>
              <a:rPr lang="hi-IN" sz="2800" dirty="0">
                <a:solidFill>
                  <a:srgbClr val="FFFF00"/>
                </a:solidFill>
              </a:rPr>
              <a:t>तमसातीर्थमुतमम्= तमसातीर्थम्+ उतमम्</a:t>
            </a:r>
            <a:endParaRPr lang="en-US" sz="2800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572000"/>
            <a:ext cx="9144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4000" dirty="0">
                <a:solidFill>
                  <a:srgbClr val="FFFF00"/>
                </a:solidFill>
              </a:rPr>
              <a:t>હે ! ભાઇ, તું કળશ નીચે મુક અને (મને) મારું વલ્લકલ આપ. આ જ ઉત્તમ તમસાના પવિત્ર જળાશયમાં (હું) સ્નાન કરીશ.</a:t>
            </a:r>
            <a:endParaRPr lang="en-US" sz="4000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http://t1.gstatic.com/images?q=tbn:ANd9GcSXPRQG_4HoYsVrCmYK6LbrFMidHyR_GB_QaxH6ByEJXwxQElw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779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81000"/>
            <a:ext cx="8991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i-IN" sz="3200" dirty="0">
                <a:solidFill>
                  <a:srgbClr val="FFFF00"/>
                </a:solidFill>
              </a:rPr>
              <a:t>एवमुक्तो भरद्वाजो वाल्मीकेन महात्मना !</a:t>
            </a:r>
            <a:endParaRPr lang="en-US" sz="3200" dirty="0">
              <a:solidFill>
                <a:srgbClr val="FFFF00"/>
              </a:solidFill>
            </a:endParaRPr>
          </a:p>
          <a:p>
            <a:r>
              <a:rPr lang="hi-IN" sz="3200" dirty="0">
                <a:solidFill>
                  <a:srgbClr val="FFFF00"/>
                </a:solidFill>
              </a:rPr>
              <a:t>प्रायच्छत मुनेस्तस्य वल्कलं नियतो गुरो: !!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8288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>
                <a:solidFill>
                  <a:srgbClr val="FFFF00"/>
                </a:solidFill>
              </a:rPr>
              <a:t>उक्त</a:t>
            </a:r>
            <a:r>
              <a:rPr lang="hi-IN" sz="2800" dirty="0" smtClean="0">
                <a:solidFill>
                  <a:srgbClr val="FFFF00"/>
                </a:solidFill>
              </a:rPr>
              <a:t>:</a:t>
            </a:r>
            <a:r>
              <a:rPr lang="gu-IN" sz="2800" dirty="0" smtClean="0">
                <a:solidFill>
                  <a:srgbClr val="FFFF00"/>
                </a:solidFill>
              </a:rPr>
              <a:t> =</a:t>
            </a:r>
            <a:r>
              <a:rPr lang="gu-IN" sz="2800" dirty="0" smtClean="0">
                <a:solidFill>
                  <a:srgbClr val="FFFF00"/>
                </a:solidFill>
              </a:rPr>
              <a:t> કહેવાયેલા</a:t>
            </a:r>
            <a:r>
              <a:rPr lang="hi-IN" sz="2800" dirty="0" smtClean="0">
                <a:solidFill>
                  <a:srgbClr val="FFFF00"/>
                </a:solidFill>
              </a:rPr>
              <a:t> </a:t>
            </a:r>
            <a:r>
              <a:rPr lang="hi-IN" sz="2800" dirty="0">
                <a:solidFill>
                  <a:srgbClr val="FFFF00"/>
                </a:solidFill>
              </a:rPr>
              <a:t>नियत</a:t>
            </a:r>
            <a:r>
              <a:rPr lang="hi-IN" sz="2800" dirty="0" smtClean="0">
                <a:solidFill>
                  <a:srgbClr val="FFFF00"/>
                </a:solidFill>
              </a:rPr>
              <a:t>:</a:t>
            </a:r>
            <a:r>
              <a:rPr lang="gu-IN" sz="2800" dirty="0" smtClean="0">
                <a:solidFill>
                  <a:srgbClr val="FFFF00"/>
                </a:solidFill>
              </a:rPr>
              <a:t> =</a:t>
            </a:r>
            <a:r>
              <a:rPr lang="gu-IN" sz="2800" dirty="0" smtClean="0">
                <a:solidFill>
                  <a:srgbClr val="FFFF00"/>
                </a:solidFill>
              </a:rPr>
              <a:t> સંયમી</a:t>
            </a:r>
          </a:p>
          <a:p>
            <a:r>
              <a:rPr lang="hi-IN" sz="2800" dirty="0" smtClean="0">
                <a:solidFill>
                  <a:srgbClr val="FFFF00"/>
                </a:solidFill>
              </a:rPr>
              <a:t>प्रायच्छत</a:t>
            </a:r>
            <a:r>
              <a:rPr lang="gu-IN" sz="2800" dirty="0" smtClean="0">
                <a:solidFill>
                  <a:srgbClr val="FFFF00"/>
                </a:solidFill>
              </a:rPr>
              <a:t> = </a:t>
            </a:r>
            <a:r>
              <a:rPr lang="gu-IN" sz="2800" dirty="0" smtClean="0">
                <a:solidFill>
                  <a:srgbClr val="FFFF00"/>
                </a:solidFill>
              </a:rPr>
              <a:t>આપ્યું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9718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>
                <a:solidFill>
                  <a:srgbClr val="FFFF00"/>
                </a:solidFill>
              </a:rPr>
              <a:t>एवमुक्त:= एवम्+ उक्त:</a:t>
            </a:r>
            <a:endParaRPr lang="en-US" sz="2800" dirty="0">
              <a:solidFill>
                <a:srgbClr val="FFFF00"/>
              </a:solidFill>
            </a:endParaRPr>
          </a:p>
          <a:p>
            <a:r>
              <a:rPr lang="hi-IN" sz="2800" dirty="0">
                <a:solidFill>
                  <a:srgbClr val="FFFF00"/>
                </a:solidFill>
              </a:rPr>
              <a:t>मुनेस्तस्य = मुने:+तस्य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572000"/>
            <a:ext cx="9144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4000" dirty="0">
                <a:solidFill>
                  <a:srgbClr val="FFFF00"/>
                </a:solidFill>
              </a:rPr>
              <a:t>આમ મહાત્મા વાલ્મીકિ વડે કહેવાયેલા ગુરુના સંયમી (શિષ્ય) ભરદ્વાજે તે </a:t>
            </a:r>
            <a:endParaRPr lang="gu-IN" sz="4000" dirty="0" smtClean="0">
              <a:solidFill>
                <a:srgbClr val="FFFF00"/>
              </a:solidFill>
            </a:endParaRPr>
          </a:p>
          <a:p>
            <a:r>
              <a:rPr lang="gu-IN" sz="4000" dirty="0" smtClean="0">
                <a:solidFill>
                  <a:srgbClr val="FFFF00"/>
                </a:solidFill>
              </a:rPr>
              <a:t>મુનિનું </a:t>
            </a:r>
            <a:r>
              <a:rPr lang="gu-IN" sz="4000" dirty="0">
                <a:solidFill>
                  <a:srgbClr val="FFFF00"/>
                </a:solidFill>
              </a:rPr>
              <a:t>વલ્કલ આપ્યું.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hi-IN" sz="4000" dirty="0"/>
              <a:t> </a:t>
            </a:r>
            <a:endParaRPr lang="en-US" sz="4000" dirty="0"/>
          </a:p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http://t1.gstatic.com/images?q=tbn:ANd9GcSXPRQG_4HoYsVrCmYK6LbrFMidHyR_GB_QaxH6ByEJXwxQElw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779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81000"/>
            <a:ext cx="8991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i-IN" sz="3200" dirty="0">
                <a:solidFill>
                  <a:srgbClr val="FFFF00"/>
                </a:solidFill>
              </a:rPr>
              <a:t>स शिष्यहस्तादादाय  वल्कलं नियतेन्द्रिय: !</a:t>
            </a:r>
            <a:endParaRPr lang="en-US" sz="3200" dirty="0">
              <a:solidFill>
                <a:srgbClr val="FFFF00"/>
              </a:solidFill>
            </a:endParaRPr>
          </a:p>
          <a:p>
            <a:r>
              <a:rPr lang="hi-IN" sz="3200" dirty="0">
                <a:solidFill>
                  <a:srgbClr val="FFFF00"/>
                </a:solidFill>
              </a:rPr>
              <a:t>विचचार ह पश्यंस्तत्सर्वतो विपुल वनम् !!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8288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>
                <a:solidFill>
                  <a:srgbClr val="FFFF00"/>
                </a:solidFill>
              </a:rPr>
              <a:t>नियतेन्द्रिय</a:t>
            </a:r>
            <a:r>
              <a:rPr lang="hi-IN" sz="2800" dirty="0" smtClean="0">
                <a:solidFill>
                  <a:srgbClr val="FFFF00"/>
                </a:solidFill>
              </a:rPr>
              <a:t>:</a:t>
            </a:r>
            <a:r>
              <a:rPr lang="gu-IN" sz="2800" dirty="0" smtClean="0">
                <a:solidFill>
                  <a:srgbClr val="FFFF00"/>
                </a:solidFill>
              </a:rPr>
              <a:t>=</a:t>
            </a:r>
            <a:r>
              <a:rPr lang="gu-IN" sz="2800" dirty="0" smtClean="0">
                <a:solidFill>
                  <a:srgbClr val="FFFF00"/>
                </a:solidFill>
              </a:rPr>
              <a:t> જિતેન્દ્રિય</a:t>
            </a:r>
            <a:r>
              <a:rPr lang="hi-IN" sz="2800" dirty="0" smtClean="0">
                <a:solidFill>
                  <a:srgbClr val="FFFF00"/>
                </a:solidFill>
              </a:rPr>
              <a:t> शिष्यहस्तात्</a:t>
            </a:r>
            <a:r>
              <a:rPr lang="gu-IN" sz="2800" dirty="0" smtClean="0">
                <a:solidFill>
                  <a:srgbClr val="FFFF00"/>
                </a:solidFill>
              </a:rPr>
              <a:t>=</a:t>
            </a:r>
            <a:r>
              <a:rPr lang="gu-IN" sz="2800" dirty="0" smtClean="0">
                <a:solidFill>
                  <a:srgbClr val="FFFF00"/>
                </a:solidFill>
              </a:rPr>
              <a:t> શિષ્યના હાથમાંથી</a:t>
            </a:r>
            <a:r>
              <a:rPr lang="hi-IN" sz="2800" dirty="0" smtClean="0">
                <a:solidFill>
                  <a:srgbClr val="FFFF00"/>
                </a:solidFill>
              </a:rPr>
              <a:t> आदाय</a:t>
            </a:r>
            <a:r>
              <a:rPr lang="gu-IN" sz="2800" dirty="0" smtClean="0">
                <a:solidFill>
                  <a:srgbClr val="FFFF00"/>
                </a:solidFill>
              </a:rPr>
              <a:t>=</a:t>
            </a:r>
            <a:r>
              <a:rPr lang="gu-IN" sz="2800" dirty="0" smtClean="0">
                <a:solidFill>
                  <a:srgbClr val="FFFF00"/>
                </a:solidFill>
              </a:rPr>
              <a:t> લઇને</a:t>
            </a:r>
            <a:r>
              <a:rPr lang="hi-IN" sz="2800" dirty="0" smtClean="0">
                <a:solidFill>
                  <a:srgbClr val="FFFF00"/>
                </a:solidFill>
              </a:rPr>
              <a:t> </a:t>
            </a:r>
            <a:r>
              <a:rPr lang="hi-IN" sz="2800" dirty="0">
                <a:solidFill>
                  <a:srgbClr val="FFFF00"/>
                </a:solidFill>
              </a:rPr>
              <a:t>विपुल</a:t>
            </a:r>
            <a:r>
              <a:rPr lang="hi-IN" sz="2800" dirty="0" smtClean="0">
                <a:solidFill>
                  <a:srgbClr val="FFFF00"/>
                </a:solidFill>
              </a:rPr>
              <a:t>:</a:t>
            </a:r>
            <a:r>
              <a:rPr lang="gu-IN" sz="2800" dirty="0" smtClean="0">
                <a:solidFill>
                  <a:srgbClr val="FFFF00"/>
                </a:solidFill>
              </a:rPr>
              <a:t>=</a:t>
            </a:r>
            <a:r>
              <a:rPr lang="gu-IN" sz="2800" dirty="0" smtClean="0">
                <a:solidFill>
                  <a:srgbClr val="FFFF00"/>
                </a:solidFill>
              </a:rPr>
              <a:t> વિશાળ</a:t>
            </a:r>
            <a:r>
              <a:rPr lang="hi-IN" sz="2800" dirty="0" smtClean="0">
                <a:solidFill>
                  <a:srgbClr val="FFFF00"/>
                </a:solidFill>
              </a:rPr>
              <a:t> विचचार</a:t>
            </a:r>
            <a:r>
              <a:rPr lang="gu-IN" sz="2800" dirty="0" smtClean="0">
                <a:solidFill>
                  <a:srgbClr val="FFFF00"/>
                </a:solidFill>
              </a:rPr>
              <a:t>=</a:t>
            </a:r>
            <a:r>
              <a:rPr lang="gu-IN" sz="2800" dirty="0" smtClean="0">
                <a:solidFill>
                  <a:srgbClr val="FFFF00"/>
                </a:solidFill>
              </a:rPr>
              <a:t> વિહરવા લાગ્યા.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9718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>
                <a:solidFill>
                  <a:srgbClr val="FFFF00"/>
                </a:solidFill>
              </a:rPr>
              <a:t>शिष्यहस्तादादाय = शिष्यहस्तात् + आदाय</a:t>
            </a:r>
            <a:endParaRPr lang="en-US" sz="2800" dirty="0">
              <a:solidFill>
                <a:srgbClr val="FFFF00"/>
              </a:solidFill>
            </a:endParaRPr>
          </a:p>
          <a:p>
            <a:r>
              <a:rPr lang="hi-IN" sz="2800" dirty="0">
                <a:solidFill>
                  <a:srgbClr val="FFFF00"/>
                </a:solidFill>
              </a:rPr>
              <a:t>पश्यंस्तत्सर्वत: = पश्यन्+तत्+सर्वत: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572000"/>
            <a:ext cx="9144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4000" dirty="0">
                <a:solidFill>
                  <a:srgbClr val="FFFF00"/>
                </a:solidFill>
              </a:rPr>
              <a:t>તે જિતેન્દ્રિય વાલ્મીકિ શિષ્યના હાથમાંથી વલ્કલ લઇને તે વિશાળ વનને નિહાળતા સર્વત્ર વિહરવા લાગ્યા</a:t>
            </a:r>
            <a:r>
              <a:rPr lang="gu-IN" sz="4000" dirty="0" smtClean="0">
                <a:solidFill>
                  <a:srgbClr val="FFFF00"/>
                </a:solidFill>
              </a:rPr>
              <a:t>.</a:t>
            </a:r>
            <a:endParaRPr lang="en-US" sz="4000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http://t1.gstatic.com/images?q=tbn:ANd9GcSXPRQG_4HoYsVrCmYK6LbrFMidHyR_GB_QaxH6ByEJXwxQElw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779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81000"/>
            <a:ext cx="8991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i-IN" sz="3200" dirty="0">
                <a:solidFill>
                  <a:srgbClr val="FFFF00"/>
                </a:solidFill>
              </a:rPr>
              <a:t>तस्याभ्याशे तु मिथुनं चरन्तमनपायिनाम् !</a:t>
            </a:r>
            <a:endParaRPr lang="en-US" sz="3200" dirty="0">
              <a:solidFill>
                <a:srgbClr val="FFFF00"/>
              </a:solidFill>
            </a:endParaRPr>
          </a:p>
          <a:p>
            <a:r>
              <a:rPr lang="hi-IN" sz="3200" dirty="0">
                <a:solidFill>
                  <a:srgbClr val="FFFF00"/>
                </a:solidFill>
              </a:rPr>
              <a:t>ददर्श भगवांस्तत्र क्रौचयोश्चारुनि:स्वनम् !!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60020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 smtClean="0">
                <a:solidFill>
                  <a:srgbClr val="FFFF00"/>
                </a:solidFill>
              </a:rPr>
              <a:t>अभ्याशे</a:t>
            </a:r>
            <a:r>
              <a:rPr lang="gu-IN" sz="2800" dirty="0" smtClean="0">
                <a:solidFill>
                  <a:srgbClr val="FFFF00"/>
                </a:solidFill>
              </a:rPr>
              <a:t>=</a:t>
            </a:r>
            <a:r>
              <a:rPr lang="gu-IN" sz="2800" dirty="0" smtClean="0">
                <a:solidFill>
                  <a:srgbClr val="FFFF00"/>
                </a:solidFill>
              </a:rPr>
              <a:t> નજીકમાં</a:t>
            </a:r>
            <a:r>
              <a:rPr lang="hi-IN" sz="2800" dirty="0" smtClean="0">
                <a:solidFill>
                  <a:srgbClr val="FFFF00"/>
                </a:solidFill>
              </a:rPr>
              <a:t>  चरन्तम्</a:t>
            </a:r>
            <a:r>
              <a:rPr lang="gu-IN" sz="2800" dirty="0" smtClean="0">
                <a:solidFill>
                  <a:srgbClr val="FFFF00"/>
                </a:solidFill>
              </a:rPr>
              <a:t>=</a:t>
            </a:r>
            <a:r>
              <a:rPr lang="gu-IN" sz="2800" dirty="0" smtClean="0">
                <a:solidFill>
                  <a:srgbClr val="FFFF00"/>
                </a:solidFill>
              </a:rPr>
              <a:t> વિચરતું</a:t>
            </a:r>
            <a:r>
              <a:rPr lang="hi-IN" sz="2800" dirty="0" smtClean="0">
                <a:solidFill>
                  <a:srgbClr val="FFFF00"/>
                </a:solidFill>
              </a:rPr>
              <a:t> </a:t>
            </a:r>
            <a:endParaRPr lang="gu-IN" sz="2800" dirty="0" smtClean="0">
              <a:solidFill>
                <a:srgbClr val="FFFF00"/>
              </a:solidFill>
            </a:endParaRPr>
          </a:p>
          <a:p>
            <a:r>
              <a:rPr lang="hi-IN" sz="2800" dirty="0" smtClean="0">
                <a:solidFill>
                  <a:srgbClr val="FFFF00"/>
                </a:solidFill>
              </a:rPr>
              <a:t>चारुनि:स्वनम्</a:t>
            </a:r>
            <a:r>
              <a:rPr lang="gu-IN" sz="2800" dirty="0" smtClean="0">
                <a:solidFill>
                  <a:srgbClr val="FFFF00"/>
                </a:solidFill>
              </a:rPr>
              <a:t> =</a:t>
            </a:r>
            <a:r>
              <a:rPr lang="gu-IN" sz="2800" dirty="0" smtClean="0">
                <a:solidFill>
                  <a:srgbClr val="FFFF00"/>
                </a:solidFill>
              </a:rPr>
              <a:t> સુંદર કલરવ</a:t>
            </a:r>
            <a:r>
              <a:rPr lang="gu-IN" sz="2800" dirty="0" smtClean="0">
                <a:solidFill>
                  <a:srgbClr val="FFFF00"/>
                </a:solidFill>
              </a:rPr>
              <a:t> </a:t>
            </a:r>
            <a:r>
              <a:rPr lang="gu-IN" sz="2800" dirty="0" smtClean="0">
                <a:solidFill>
                  <a:srgbClr val="FFFF00"/>
                </a:solidFill>
              </a:rPr>
              <a:t>કરતું</a:t>
            </a:r>
            <a:r>
              <a:rPr lang="hi-IN" sz="2800" dirty="0" smtClean="0">
                <a:solidFill>
                  <a:srgbClr val="FFFF00"/>
                </a:solidFill>
              </a:rPr>
              <a:t>  </a:t>
            </a:r>
            <a:endParaRPr lang="gu-IN" sz="2800" dirty="0" smtClean="0">
              <a:solidFill>
                <a:srgbClr val="FFFF00"/>
              </a:solidFill>
            </a:endParaRPr>
          </a:p>
          <a:p>
            <a:r>
              <a:rPr lang="hi-IN" sz="2800" dirty="0" smtClean="0">
                <a:solidFill>
                  <a:srgbClr val="FFFF00"/>
                </a:solidFill>
              </a:rPr>
              <a:t>अनपायिनाम्</a:t>
            </a:r>
            <a:r>
              <a:rPr lang="gu-IN" sz="2800" dirty="0" smtClean="0">
                <a:solidFill>
                  <a:srgbClr val="FFFF00"/>
                </a:solidFill>
              </a:rPr>
              <a:t>=</a:t>
            </a:r>
            <a:r>
              <a:rPr lang="gu-IN" sz="2800" dirty="0" smtClean="0">
                <a:solidFill>
                  <a:srgbClr val="FFFF00"/>
                </a:solidFill>
              </a:rPr>
              <a:t> કદી છુટું ન પડતું</a:t>
            </a:r>
            <a:r>
              <a:rPr lang="hi-IN" sz="2800" dirty="0" smtClean="0">
                <a:solidFill>
                  <a:srgbClr val="FFFF00"/>
                </a:solidFill>
              </a:rPr>
              <a:t> मिथुनम्</a:t>
            </a:r>
            <a:r>
              <a:rPr lang="gu-IN" sz="2800" dirty="0" smtClean="0">
                <a:solidFill>
                  <a:srgbClr val="FFFF00"/>
                </a:solidFill>
              </a:rPr>
              <a:t>=</a:t>
            </a:r>
            <a:r>
              <a:rPr lang="gu-IN" sz="2800" dirty="0" smtClean="0">
                <a:solidFill>
                  <a:srgbClr val="FFFF00"/>
                </a:solidFill>
              </a:rPr>
              <a:t> યુગલ</a:t>
            </a:r>
            <a:r>
              <a:rPr lang="hi-IN" sz="2800" dirty="0" smtClean="0">
                <a:solidFill>
                  <a:srgbClr val="FFFF00"/>
                </a:solidFill>
              </a:rPr>
              <a:t> ददर्श</a:t>
            </a:r>
            <a:r>
              <a:rPr lang="gu-IN" sz="2800" dirty="0" smtClean="0">
                <a:solidFill>
                  <a:srgbClr val="FFFF00"/>
                </a:solidFill>
              </a:rPr>
              <a:t> =</a:t>
            </a:r>
            <a:r>
              <a:rPr lang="gu-IN" sz="2800" dirty="0" smtClean="0">
                <a:solidFill>
                  <a:srgbClr val="FFFF00"/>
                </a:solidFill>
              </a:rPr>
              <a:t>જોયું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971800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>
                <a:solidFill>
                  <a:srgbClr val="FFFF00"/>
                </a:solidFill>
              </a:rPr>
              <a:t>तस्याभ्याशे= तस्य+ अभ्याशे </a:t>
            </a:r>
            <a:endParaRPr lang="en-US" sz="2800" dirty="0">
              <a:solidFill>
                <a:srgbClr val="FFFF00"/>
              </a:solidFill>
            </a:endParaRPr>
          </a:p>
          <a:p>
            <a:r>
              <a:rPr lang="hi-IN" sz="2800" dirty="0">
                <a:solidFill>
                  <a:srgbClr val="FFFF00"/>
                </a:solidFill>
              </a:rPr>
              <a:t>चरन्तमनपायिनाम्= चरन्तम् + अनपायिनाम्</a:t>
            </a:r>
            <a:endParaRPr lang="en-US" sz="2800" dirty="0">
              <a:solidFill>
                <a:srgbClr val="FFFF00"/>
              </a:solidFill>
            </a:endParaRPr>
          </a:p>
          <a:p>
            <a:r>
              <a:rPr lang="hi-IN" sz="2800" dirty="0">
                <a:solidFill>
                  <a:srgbClr val="FFFF00"/>
                </a:solidFill>
              </a:rPr>
              <a:t>भगवांस्तत्र= भगवान् + तत्र </a:t>
            </a:r>
            <a:endParaRPr lang="en-US" sz="2800" dirty="0">
              <a:solidFill>
                <a:srgbClr val="FFFF00"/>
              </a:solidFill>
            </a:endParaRPr>
          </a:p>
          <a:p>
            <a:r>
              <a:rPr lang="hi-IN" sz="2800" dirty="0">
                <a:solidFill>
                  <a:srgbClr val="FFFF00"/>
                </a:solidFill>
              </a:rPr>
              <a:t>क्रौचयोश्चारुनि:स्वनम्= क्रौचयो:+ चारुनि:स्वनम्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766608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4000" dirty="0">
                <a:solidFill>
                  <a:srgbClr val="FFFF00"/>
                </a:solidFill>
              </a:rPr>
              <a:t>ત્યાં તે ભગવાને (વાલ્મીકિએ) તેની નજીકમાં જ વિચરતું ક્રૌંચી અને ક્રૌંચનું સુંદર કલરવ કરતું , કદી છુટું ન પડતું યુગલ જોયું.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http://t1.gstatic.com/images?q=tbn:ANd9GcSXPRQG_4HoYsVrCmYK6LbrFMidHyR_GB_QaxH6ByEJXwxQElw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779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81000"/>
            <a:ext cx="8991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i-IN" sz="3200" dirty="0">
                <a:solidFill>
                  <a:srgbClr val="FFFF00"/>
                </a:solidFill>
              </a:rPr>
              <a:t>तस्मातु मिथुनादेकं पुमांसं पापनिश्चय: !</a:t>
            </a:r>
            <a:endParaRPr lang="en-US" sz="3200" dirty="0">
              <a:solidFill>
                <a:srgbClr val="FFFF00"/>
              </a:solidFill>
            </a:endParaRPr>
          </a:p>
          <a:p>
            <a:r>
              <a:rPr lang="hi-IN" sz="3200" dirty="0">
                <a:solidFill>
                  <a:srgbClr val="FFFF00"/>
                </a:solidFill>
              </a:rPr>
              <a:t>जधान वैरनिलयो निषादस्तस्य पश्यत: !!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6002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>
                <a:solidFill>
                  <a:srgbClr val="FFFF00"/>
                </a:solidFill>
              </a:rPr>
              <a:t>पश्यत:=</a:t>
            </a:r>
            <a:r>
              <a:rPr lang="gu-IN" sz="2800" dirty="0">
                <a:solidFill>
                  <a:srgbClr val="FFFF00"/>
                </a:solidFill>
              </a:rPr>
              <a:t>જોતા</a:t>
            </a:r>
            <a:r>
              <a:rPr lang="en-US" sz="2800" dirty="0">
                <a:solidFill>
                  <a:srgbClr val="FFFF00"/>
                </a:solidFill>
              </a:rPr>
              <a:t>,</a:t>
            </a:r>
            <a:r>
              <a:rPr lang="gu-IN" sz="2800" dirty="0">
                <a:solidFill>
                  <a:srgbClr val="FFFF00"/>
                </a:solidFill>
              </a:rPr>
              <a:t>દેખતા </a:t>
            </a:r>
            <a:r>
              <a:rPr lang="hi-IN" sz="2800" dirty="0" smtClean="0">
                <a:solidFill>
                  <a:srgbClr val="FFFF00"/>
                </a:solidFill>
              </a:rPr>
              <a:t>पुमांसम्</a:t>
            </a:r>
            <a:r>
              <a:rPr lang="gu-IN" sz="2800" dirty="0" smtClean="0">
                <a:solidFill>
                  <a:srgbClr val="FFFF00"/>
                </a:solidFill>
              </a:rPr>
              <a:t> =</a:t>
            </a:r>
            <a:r>
              <a:rPr lang="gu-IN" sz="2800" dirty="0" smtClean="0">
                <a:solidFill>
                  <a:srgbClr val="FFFF00"/>
                </a:solidFill>
              </a:rPr>
              <a:t> નર (પક્ષી )</a:t>
            </a:r>
          </a:p>
          <a:p>
            <a:r>
              <a:rPr lang="hi-IN" sz="2800" dirty="0" smtClean="0">
                <a:solidFill>
                  <a:srgbClr val="FFFF00"/>
                </a:solidFill>
              </a:rPr>
              <a:t>वैरनिलय:</a:t>
            </a:r>
            <a:r>
              <a:rPr lang="gu-IN" sz="2800" dirty="0" smtClean="0">
                <a:solidFill>
                  <a:srgbClr val="FFFF00"/>
                </a:solidFill>
              </a:rPr>
              <a:t>=</a:t>
            </a:r>
            <a:r>
              <a:rPr lang="gu-IN" sz="2800" dirty="0" smtClean="0">
                <a:solidFill>
                  <a:srgbClr val="FFFF00"/>
                </a:solidFill>
              </a:rPr>
              <a:t> વેરથી ભરેલા</a:t>
            </a:r>
            <a:r>
              <a:rPr lang="hi-IN" sz="2800" dirty="0" smtClean="0">
                <a:solidFill>
                  <a:srgbClr val="FFFF00"/>
                </a:solidFill>
              </a:rPr>
              <a:t> जधान</a:t>
            </a:r>
            <a:r>
              <a:rPr lang="gu-IN" sz="2800" dirty="0" smtClean="0">
                <a:solidFill>
                  <a:srgbClr val="FFFF00"/>
                </a:solidFill>
              </a:rPr>
              <a:t>=</a:t>
            </a:r>
            <a:r>
              <a:rPr lang="gu-IN" sz="2800" dirty="0" smtClean="0">
                <a:solidFill>
                  <a:srgbClr val="FFFF00"/>
                </a:solidFill>
              </a:rPr>
              <a:t> હણી નાખ્યું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9718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dirty="0">
                <a:solidFill>
                  <a:srgbClr val="FFFF00"/>
                </a:solidFill>
              </a:rPr>
              <a:t>मिथुनादेकम्= मिथुनात्+एकम्</a:t>
            </a:r>
            <a:endParaRPr lang="en-US" sz="2800" dirty="0">
              <a:solidFill>
                <a:srgbClr val="FFFF00"/>
              </a:solidFill>
            </a:endParaRPr>
          </a:p>
          <a:p>
            <a:r>
              <a:rPr lang="hi-IN" sz="2800" dirty="0">
                <a:solidFill>
                  <a:srgbClr val="FFFF00"/>
                </a:solidFill>
              </a:rPr>
              <a:t>निषादस्तस्य= निषाद:+तस्य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343400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4000" dirty="0">
                <a:solidFill>
                  <a:srgbClr val="FFFF00"/>
                </a:solidFill>
              </a:rPr>
              <a:t>તેમના (વાલ્મીકિના) દેખતાં વેરથી ભરેલા અને પાપ કરવાના નિશ્ચયવાળા </a:t>
            </a:r>
            <a:endParaRPr lang="gu-IN" sz="4000" dirty="0" smtClean="0">
              <a:solidFill>
                <a:srgbClr val="FFFF00"/>
              </a:solidFill>
            </a:endParaRPr>
          </a:p>
          <a:p>
            <a:r>
              <a:rPr lang="gu-IN" sz="4000" dirty="0" smtClean="0">
                <a:solidFill>
                  <a:srgbClr val="FFFF00"/>
                </a:solidFill>
              </a:rPr>
              <a:t>પારધીએ </a:t>
            </a:r>
            <a:r>
              <a:rPr lang="gu-IN" sz="4000" dirty="0">
                <a:solidFill>
                  <a:srgbClr val="FFFF00"/>
                </a:solidFill>
              </a:rPr>
              <a:t>તે (ક્રૌંચ) યુગલમાંથી </a:t>
            </a:r>
            <a:endParaRPr lang="gu-IN" sz="4000" dirty="0" smtClean="0">
              <a:solidFill>
                <a:srgbClr val="FFFF00"/>
              </a:solidFill>
            </a:endParaRPr>
          </a:p>
          <a:p>
            <a:r>
              <a:rPr lang="gu-IN" sz="4000" dirty="0" smtClean="0">
                <a:solidFill>
                  <a:srgbClr val="FFFF00"/>
                </a:solidFill>
              </a:rPr>
              <a:t>એક </a:t>
            </a:r>
            <a:r>
              <a:rPr lang="gu-IN" sz="4000" dirty="0">
                <a:solidFill>
                  <a:srgbClr val="FFFF00"/>
                </a:solidFill>
              </a:rPr>
              <a:t>નર (પક્ષી) ને હણી નાખ્યું. </a:t>
            </a:r>
            <a:r>
              <a:rPr lang="hi-IN" sz="4000" dirty="0">
                <a:solidFill>
                  <a:srgbClr val="FFFF00"/>
                </a:solidFill>
              </a:rPr>
              <a:t> 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NBPATEL SHAREE JAVAHARLAL VIDHYALAYA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705</Words>
  <Application>Microsoft Office PowerPoint</Application>
  <PresentationFormat>On-screen Show (4:3)</PresentationFormat>
  <Paragraphs>109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RAM</dc:creator>
  <cp:lastModifiedBy>RAM</cp:lastModifiedBy>
  <cp:revision>20</cp:revision>
  <dcterms:created xsi:type="dcterms:W3CDTF">2012-06-20T12:02:16Z</dcterms:created>
  <dcterms:modified xsi:type="dcterms:W3CDTF">2012-06-20T13:07:42Z</dcterms:modified>
</cp:coreProperties>
</file>